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6" r:id="rId2"/>
    <p:sldId id="286" r:id="rId3"/>
    <p:sldId id="287" r:id="rId4"/>
    <p:sldId id="288" r:id="rId5"/>
    <p:sldId id="291" r:id="rId6"/>
    <p:sldId id="294" r:id="rId7"/>
    <p:sldId id="292" r:id="rId8"/>
    <p:sldId id="295" r:id="rId9"/>
    <p:sldId id="293" r:id="rId10"/>
    <p:sldId id="277" r:id="rId11"/>
    <p:sldId id="278" r:id="rId12"/>
    <p:sldId id="279" r:id="rId13"/>
    <p:sldId id="289" r:id="rId14"/>
    <p:sldId id="280" r:id="rId15"/>
    <p:sldId id="281" r:id="rId16"/>
    <p:sldId id="282" r:id="rId17"/>
    <p:sldId id="283" r:id="rId18"/>
    <p:sldId id="297" r:id="rId19"/>
    <p:sldId id="296" r:id="rId20"/>
    <p:sldId id="270"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00"/>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7" autoAdjust="0"/>
    <p:restoredTop sz="64000" autoAdjust="0"/>
  </p:normalViewPr>
  <p:slideViewPr>
    <p:cSldViewPr>
      <p:cViewPr varScale="1">
        <p:scale>
          <a:sx n="32" d="100"/>
          <a:sy n="32" d="100"/>
        </p:scale>
        <p:origin x="2006" y="31"/>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25" d="100"/>
        <a:sy n="125" d="100"/>
      </p:scale>
      <p:origin x="0" y="-7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0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0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0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164954AE-6303-4300-BDA1-828F4F684DDE}" type="slidenum">
              <a:rPr lang="en-US"/>
              <a:pPr>
                <a:defRPr/>
              </a:pPr>
              <a:t>‹#›</a:t>
            </a:fld>
            <a:endParaRPr lang="en-US"/>
          </a:p>
        </p:txBody>
      </p:sp>
    </p:spTree>
    <p:extLst>
      <p:ext uri="{BB962C8B-B14F-4D97-AF65-F5344CB8AC3E}">
        <p14:creationId xmlns:p14="http://schemas.microsoft.com/office/powerpoint/2010/main" val="3477008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9FCD6D10-A9AD-4176-AA76-4CF7E1011A98}" type="slidenum">
              <a:rPr lang="en-US"/>
              <a:pPr>
                <a:defRPr/>
              </a:pPr>
              <a:t>‹#›</a:t>
            </a:fld>
            <a:endParaRPr lang="en-US"/>
          </a:p>
        </p:txBody>
      </p:sp>
    </p:spTree>
    <p:extLst>
      <p:ext uri="{BB962C8B-B14F-4D97-AF65-F5344CB8AC3E}">
        <p14:creationId xmlns:p14="http://schemas.microsoft.com/office/powerpoint/2010/main" val="3835957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892AAE0-1072-4747-BC05-01B9D78D665B}" type="slidenum">
              <a:rPr lang="en-US"/>
              <a:pPr/>
              <a:t>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a:t>All tools have links in the Notes.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https://www.epa.gov/waterutilityresponse/flood-resilience-basic-guide-water-and-wastewater-utilities </a:t>
            </a:r>
          </a:p>
        </p:txBody>
      </p:sp>
      <p:sp>
        <p:nvSpPr>
          <p:cNvPr id="4" name="Slide Number Placeholder 3"/>
          <p:cNvSpPr>
            <a:spLocks noGrp="1"/>
          </p:cNvSpPr>
          <p:nvPr>
            <p:ph type="sldNum" sz="quarter" idx="10"/>
          </p:nvPr>
        </p:nvSpPr>
        <p:spPr/>
        <p:txBody>
          <a:bodyPr/>
          <a:lstStyle/>
          <a:p>
            <a:pPr>
              <a:defRPr/>
            </a:pPr>
            <a:fld id="{9FCD6D10-A9AD-4176-AA76-4CF7E1011A98}" type="slidenum">
              <a:rPr lang="en-US" smtClean="0"/>
              <a:pPr>
                <a:defRPr/>
              </a:pPr>
              <a:t>15</a:t>
            </a:fld>
            <a:endParaRPr lang="en-US"/>
          </a:p>
        </p:txBody>
      </p:sp>
    </p:spTree>
    <p:extLst>
      <p:ext uri="{BB962C8B-B14F-4D97-AF65-F5344CB8AC3E}">
        <p14:creationId xmlns:p14="http://schemas.microsoft.com/office/powerpoint/2010/main" val="304630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https://www.epa.gov/waterutilityresponse/drought-response-and-recovery-water-utilities</a:t>
            </a:r>
          </a:p>
        </p:txBody>
      </p:sp>
      <p:sp>
        <p:nvSpPr>
          <p:cNvPr id="4" name="Slide Number Placeholder 3"/>
          <p:cNvSpPr>
            <a:spLocks noGrp="1"/>
          </p:cNvSpPr>
          <p:nvPr>
            <p:ph type="sldNum" sz="quarter" idx="10"/>
          </p:nvPr>
        </p:nvSpPr>
        <p:spPr/>
        <p:txBody>
          <a:bodyPr/>
          <a:lstStyle/>
          <a:p>
            <a:pPr>
              <a:defRPr/>
            </a:pPr>
            <a:fld id="{9FCD6D10-A9AD-4176-AA76-4CF7E1011A98}" type="slidenum">
              <a:rPr lang="en-US" smtClean="0"/>
              <a:pPr>
                <a:defRPr/>
              </a:pPr>
              <a:t>16</a:t>
            </a:fld>
            <a:endParaRPr lang="en-US"/>
          </a:p>
        </p:txBody>
      </p:sp>
    </p:spTree>
    <p:extLst>
      <p:ext uri="{BB962C8B-B14F-4D97-AF65-F5344CB8AC3E}">
        <p14:creationId xmlns:p14="http://schemas.microsoft.com/office/powerpoint/2010/main" val="1672654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https://www.epa.gov/waterutilityresponse/hazard-mitigation-natural-disasters</a:t>
            </a:r>
          </a:p>
        </p:txBody>
      </p:sp>
      <p:sp>
        <p:nvSpPr>
          <p:cNvPr id="4" name="Slide Number Placeholder 3"/>
          <p:cNvSpPr>
            <a:spLocks noGrp="1"/>
          </p:cNvSpPr>
          <p:nvPr>
            <p:ph type="sldNum" sz="quarter" idx="10"/>
          </p:nvPr>
        </p:nvSpPr>
        <p:spPr/>
        <p:txBody>
          <a:bodyPr/>
          <a:lstStyle/>
          <a:p>
            <a:pPr>
              <a:defRPr/>
            </a:pPr>
            <a:fld id="{9FCD6D10-A9AD-4176-AA76-4CF7E1011A98}" type="slidenum">
              <a:rPr lang="en-US" smtClean="0"/>
              <a:pPr>
                <a:defRPr/>
              </a:pPr>
              <a:t>17</a:t>
            </a:fld>
            <a:endParaRPr lang="en-US"/>
          </a:p>
        </p:txBody>
      </p:sp>
    </p:spTree>
    <p:extLst>
      <p:ext uri="{BB962C8B-B14F-4D97-AF65-F5344CB8AC3E}">
        <p14:creationId xmlns:p14="http://schemas.microsoft.com/office/powerpoint/2010/main" val="3158420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CD6D10-A9AD-4176-AA76-4CF7E1011A98}" type="slidenum">
              <a:rPr lang="en-US" smtClean="0"/>
              <a:pPr>
                <a:defRPr/>
              </a:pPr>
              <a:t>18</a:t>
            </a:fld>
            <a:endParaRPr lang="en-US"/>
          </a:p>
        </p:txBody>
      </p:sp>
    </p:spTree>
    <p:extLst>
      <p:ext uri="{BB962C8B-B14F-4D97-AF65-F5344CB8AC3E}">
        <p14:creationId xmlns:p14="http://schemas.microsoft.com/office/powerpoint/2010/main" val="3783162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CD6D10-A9AD-4176-AA76-4CF7E1011A98}" type="slidenum">
              <a:rPr lang="en-US" smtClean="0"/>
              <a:pPr>
                <a:defRPr/>
              </a:pPr>
              <a:t>19</a:t>
            </a:fld>
            <a:endParaRPr lang="en-US"/>
          </a:p>
        </p:txBody>
      </p:sp>
    </p:spTree>
    <p:extLst>
      <p:ext uri="{BB962C8B-B14F-4D97-AF65-F5344CB8AC3E}">
        <p14:creationId xmlns:p14="http://schemas.microsoft.com/office/powerpoint/2010/main" val="3616821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Desk phone rings to cell at all times!</a:t>
            </a:r>
          </a:p>
          <a:p>
            <a:r>
              <a:rPr lang="en-US" dirty="0"/>
              <a:t>Drinking Water Branch Chief is Karen (Karrie) </a:t>
            </a:r>
            <a:r>
              <a:rPr lang="en-US" dirty="0" err="1"/>
              <a:t>Crumlish</a:t>
            </a:r>
            <a:endParaRPr lang="en-US" dirty="0"/>
          </a:p>
        </p:txBody>
      </p:sp>
      <p:sp>
        <p:nvSpPr>
          <p:cNvPr id="4" name="Slide Number Placeholder 3"/>
          <p:cNvSpPr>
            <a:spLocks noGrp="1"/>
          </p:cNvSpPr>
          <p:nvPr>
            <p:ph type="sldNum" sz="quarter" idx="10"/>
          </p:nvPr>
        </p:nvSpPr>
        <p:spPr/>
        <p:txBody>
          <a:bodyPr/>
          <a:lstStyle/>
          <a:p>
            <a:pPr>
              <a:defRPr/>
            </a:pPr>
            <a:fld id="{9FCD6D10-A9AD-4176-AA76-4CF7E1011A98}" type="slidenum">
              <a:rPr lang="en-US" smtClean="0"/>
              <a:pPr>
                <a:defRPr/>
              </a:pPr>
              <a:t>20</a:t>
            </a:fld>
            <a:endParaRPr lang="en-US"/>
          </a:p>
        </p:txBody>
      </p:sp>
    </p:spTree>
    <p:extLst>
      <p:ext uri="{BB962C8B-B14F-4D97-AF65-F5344CB8AC3E}">
        <p14:creationId xmlns:p14="http://schemas.microsoft.com/office/powerpoint/2010/main" val="428049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ＭＳ Ｐゴシック" pitchFamily="84" charset="-128"/>
                <a:cs typeface="+mn-cs"/>
              </a:rPr>
              <a:t>Fourteen Named Storms Predicted for "Slightly Above Average" 2018 Atlantic Hurricane Season</a:t>
            </a:r>
          </a:p>
          <a:p>
            <a:r>
              <a:rPr lang="en-US" sz="1200" kern="1200" dirty="0">
                <a:solidFill>
                  <a:schemeClr val="tx1"/>
                </a:solidFill>
                <a:effectLst/>
                <a:latin typeface="Arial" charset="0"/>
                <a:ea typeface="ＭＳ Ｐゴシック" pitchFamily="84" charset="-128"/>
                <a:cs typeface="+mn-cs"/>
              </a:rPr>
              <a:t>The Colorado State University’s (CSU’s) Tropical Meteorology Project has just released its “Extended Range Forecast of Atlantic Seasonal Hurricane Activity and Landfall Strike Probability for 2018.” As noted in the report, the researchers anticipate slightly above-average activity for the upcoming season, which runs from June 1 to November 30. The researchers also predict there will be 14 named storms – those reaching the criteria for hurricanes, tropical storms, or sub-tropical storms are named – and that there is a 63% chance of a major hurricane making landfall somewhere on the entire U.S. coastline. </a:t>
            </a:r>
            <a:endParaRPr lang="en-US" dirty="0"/>
          </a:p>
        </p:txBody>
      </p:sp>
      <p:sp>
        <p:nvSpPr>
          <p:cNvPr id="4" name="Slide Number Placeholder 3"/>
          <p:cNvSpPr>
            <a:spLocks noGrp="1"/>
          </p:cNvSpPr>
          <p:nvPr>
            <p:ph type="sldNum" sz="quarter" idx="10"/>
          </p:nvPr>
        </p:nvSpPr>
        <p:spPr/>
        <p:txBody>
          <a:bodyPr/>
          <a:lstStyle/>
          <a:p>
            <a:pPr>
              <a:defRPr/>
            </a:pPr>
            <a:fld id="{9FCD6D10-A9AD-4176-AA76-4CF7E1011A98}" type="slidenum">
              <a:rPr lang="en-US" smtClean="0"/>
              <a:pPr>
                <a:defRPr/>
              </a:pPr>
              <a:t>4</a:t>
            </a:fld>
            <a:endParaRPr lang="en-US"/>
          </a:p>
        </p:txBody>
      </p:sp>
    </p:spTree>
    <p:extLst>
      <p:ext uri="{BB962C8B-B14F-4D97-AF65-F5344CB8AC3E}">
        <p14:creationId xmlns:p14="http://schemas.microsoft.com/office/powerpoint/2010/main" val="220121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Y2K?</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FCD6D10-A9AD-4176-AA76-4CF7E1011A9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84" charset="-128"/>
              <a:cs typeface="+mn-cs"/>
            </a:endParaRPr>
          </a:p>
        </p:txBody>
      </p:sp>
    </p:spTree>
    <p:extLst>
      <p:ext uri="{BB962C8B-B14F-4D97-AF65-F5344CB8AC3E}">
        <p14:creationId xmlns:p14="http://schemas.microsoft.com/office/powerpoint/2010/main" val="29319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B3E77A0-BD57-4DB1-8CD2-81857F12C2FC}" type="slidenum">
              <a:rPr lang="en-US" smtClean="0">
                <a:solidFill>
                  <a:prstClr val="black"/>
                </a:solidFill>
                <a:latin typeface="Times" pitchFamily="18" charset="0"/>
              </a:rPr>
              <a:pPr/>
              <a:t>7</a:t>
            </a:fld>
            <a:endParaRPr lang="en-US" dirty="0">
              <a:solidFill>
                <a:prstClr val="black"/>
              </a:solidFill>
              <a:latin typeface="Times" pitchFamily="18" charset="0"/>
            </a:endParaRPr>
          </a:p>
        </p:txBody>
      </p:sp>
      <p:sp>
        <p:nvSpPr>
          <p:cNvPr id="65539" name="Rectangle 2"/>
          <p:cNvSpPr>
            <a:spLocks noGrp="1" noRot="1" noChangeAspect="1" noChangeArrowheads="1" noTextEdit="1"/>
          </p:cNvSpPr>
          <p:nvPr>
            <p:ph type="sldImg"/>
          </p:nvPr>
        </p:nvSpPr>
        <p:spPr bwMode="auto">
          <a:xfrm>
            <a:off x="1268413" y="735013"/>
            <a:ext cx="4884737" cy="3663950"/>
          </a:xfrm>
          <a:noFill/>
          <a:ln>
            <a:solidFill>
              <a:srgbClr val="000000"/>
            </a:solidFill>
            <a:miter lim="800000"/>
            <a:headEnd/>
            <a:tailEnd/>
          </a:ln>
        </p:spPr>
      </p:sp>
      <p:sp>
        <p:nvSpPr>
          <p:cNvPr id="66564" name="Rectangle 3"/>
          <p:cNvSpPr>
            <a:spLocks noGrp="1" noChangeArrowheads="1"/>
          </p:cNvSpPr>
          <p:nvPr>
            <p:ph type="body" idx="1"/>
          </p:nvPr>
        </p:nvSpPr>
        <p:spPr bwMode="auto">
          <a:xfrm>
            <a:off x="695484" y="4643583"/>
            <a:ext cx="6027526" cy="4396548"/>
          </a:xfrm>
        </p:spPr>
        <p:txBody>
          <a:bodyPr wrap="square" numCol="1" anchor="t" anchorCtr="0" compatLnSpc="1">
            <a:prstTxWarp prst="textNoShape">
              <a:avLst/>
            </a:prstTxWarp>
          </a:bodyPr>
          <a:lstStyle/>
          <a:p>
            <a:pPr marL="111523" indent="-111523" eaLnBrk="1" hangingPunct="1">
              <a:spcBef>
                <a:spcPts val="407"/>
              </a:spcBef>
              <a:buFont typeface="Arial" pitchFamily="34" charset="0"/>
              <a:buChar char="•"/>
              <a:defRPr/>
            </a:pPr>
            <a:r>
              <a:rPr lang="en-US" dirty="0">
                <a:cs typeface="Arial" pitchFamily="34" charset="0"/>
              </a:rPr>
              <a:t>The following community services share interdependencies with the water sector and may be negatively affected in the event that drinking water and/or wastewater services are not available: </a:t>
            </a:r>
          </a:p>
          <a:p>
            <a:pPr marL="364869" indent="-182435">
              <a:buFont typeface="Courier New" pitchFamily="49" charset="0"/>
              <a:buChar char="o"/>
              <a:defRPr/>
            </a:pPr>
            <a:r>
              <a:rPr lang="en-US" dirty="0">
                <a:cs typeface="Arial" pitchFamily="34" charset="0"/>
              </a:rPr>
              <a:t>Emergency services</a:t>
            </a:r>
          </a:p>
          <a:p>
            <a:pPr marL="364869" indent="-182435">
              <a:buFont typeface="Courier New" pitchFamily="49" charset="0"/>
              <a:buChar char="o"/>
              <a:defRPr/>
            </a:pPr>
            <a:r>
              <a:rPr lang="en-US" dirty="0">
                <a:cs typeface="Arial" pitchFamily="34" charset="0"/>
              </a:rPr>
              <a:t>Healthcare facilities </a:t>
            </a:r>
          </a:p>
          <a:p>
            <a:pPr marL="364869" indent="-182435">
              <a:buFont typeface="Courier New" pitchFamily="49" charset="0"/>
              <a:buChar char="o"/>
              <a:defRPr/>
            </a:pPr>
            <a:r>
              <a:rPr lang="en-US" dirty="0">
                <a:cs typeface="Arial" pitchFamily="34" charset="0"/>
              </a:rPr>
              <a:t>Schools </a:t>
            </a:r>
          </a:p>
          <a:p>
            <a:pPr marL="364869" indent="-182435">
              <a:buFont typeface="Courier New" pitchFamily="49" charset="0"/>
              <a:buChar char="o"/>
              <a:defRPr/>
            </a:pPr>
            <a:r>
              <a:rPr lang="en-US" dirty="0">
                <a:cs typeface="Arial" pitchFamily="34" charset="0"/>
              </a:rPr>
              <a:t>Transportation </a:t>
            </a:r>
          </a:p>
          <a:p>
            <a:pPr marL="364869" indent="-182435">
              <a:buFont typeface="Courier New" pitchFamily="49" charset="0"/>
              <a:buChar char="o"/>
              <a:defRPr/>
            </a:pPr>
            <a:r>
              <a:rPr lang="en-US" dirty="0">
                <a:cs typeface="Arial" pitchFamily="34" charset="0"/>
              </a:rPr>
              <a:t>Energy Production </a:t>
            </a:r>
          </a:p>
          <a:p>
            <a:pPr marL="364869" indent="-182435">
              <a:buFont typeface="Courier New" pitchFamily="49" charset="0"/>
              <a:buChar char="o"/>
              <a:defRPr/>
            </a:pPr>
            <a:r>
              <a:rPr lang="en-US" dirty="0">
                <a:cs typeface="Arial" pitchFamily="34" charset="0"/>
              </a:rPr>
              <a:t>Postal and shipping services </a:t>
            </a:r>
          </a:p>
          <a:p>
            <a:pPr marL="364869" indent="-182435">
              <a:buFont typeface="Courier New" pitchFamily="49" charset="0"/>
              <a:buChar char="o"/>
              <a:defRPr/>
            </a:pPr>
            <a:r>
              <a:rPr lang="en-US" dirty="0">
                <a:cs typeface="Arial" pitchFamily="34" charset="0"/>
              </a:rPr>
              <a:t>Telecommunications</a:t>
            </a:r>
          </a:p>
          <a:p>
            <a:pPr marL="364869" indent="-182435">
              <a:buFont typeface="Courier New" pitchFamily="49" charset="0"/>
              <a:buChar char="o"/>
              <a:defRPr/>
            </a:pPr>
            <a:r>
              <a:rPr lang="en-US" dirty="0">
                <a:cs typeface="Arial" pitchFamily="34" charset="0"/>
              </a:rPr>
              <a:t>Food and beverage production and preparation </a:t>
            </a:r>
          </a:p>
          <a:p>
            <a:pPr marL="364869" indent="-182435">
              <a:defRPr/>
            </a:pPr>
            <a:endParaRPr lang="en-US" dirty="0">
              <a:cs typeface="Arial" pitchFamily="34" charset="0"/>
            </a:endParaRPr>
          </a:p>
          <a:p>
            <a:pPr marL="111523" eaLnBrk="1" hangingPunct="1">
              <a:spcBef>
                <a:spcPts val="407"/>
              </a:spcBef>
              <a:buFont typeface="Arial" pitchFamily="34" charset="0"/>
              <a:buChar char="•"/>
              <a:defRPr/>
            </a:pPr>
            <a:r>
              <a:rPr lang="en-US" dirty="0">
                <a:cs typeface="Arial" pitchFamily="34" charset="0"/>
              </a:rPr>
              <a:t>  Ask participants if they have examples of additional interdependencies.</a:t>
            </a:r>
          </a:p>
          <a:p>
            <a:pPr eaLnBrk="1" hangingPunct="1">
              <a:defRPr/>
            </a:pPr>
            <a:endParaRPr lang="en-US" dirty="0">
              <a:cs typeface="Arial" pitchFamily="34" charset="0"/>
            </a:endParaRPr>
          </a:p>
          <a:p>
            <a:pPr eaLnBrk="1" hangingPunct="1">
              <a:defRPr/>
            </a:pPr>
            <a:endParaRPr lang="en-US" dirty="0">
              <a:cs typeface="Arial" pitchFamily="34" charset="0"/>
            </a:endParaRPr>
          </a:p>
          <a:p>
            <a:pPr marL="364869" indent="-182435">
              <a:buFont typeface="Arial" pitchFamily="34" charset="0"/>
              <a:buChar char="•"/>
              <a:defRPr/>
            </a:pPr>
            <a:endParaRPr lang="en-US" dirty="0">
              <a:cs typeface="Arial" pitchFamily="34" charset="0"/>
            </a:endParaRPr>
          </a:p>
          <a:p>
            <a:pPr eaLnBrk="1" hangingPunct="1">
              <a:defRPr/>
            </a:pPr>
            <a:endParaRPr lang="en-US" dirty="0">
              <a:latin typeface="Arial" pitchFamily="34" charset="0"/>
              <a:cs typeface="Arial" pitchFamily="34" charset="0"/>
            </a:endParaRPr>
          </a:p>
        </p:txBody>
      </p:sp>
    </p:spTree>
    <p:extLst>
      <p:ext uri="{BB962C8B-B14F-4D97-AF65-F5344CB8AC3E}">
        <p14:creationId xmlns:p14="http://schemas.microsoft.com/office/powerpoint/2010/main" val="3352600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CD6D10-A9AD-4176-AA76-4CF7E1011A98}" type="slidenum">
              <a:rPr lang="en-US" smtClean="0"/>
              <a:pPr>
                <a:defRPr/>
              </a:pPr>
              <a:t>8</a:t>
            </a:fld>
            <a:endParaRPr lang="en-US"/>
          </a:p>
        </p:txBody>
      </p:sp>
    </p:spTree>
    <p:extLst>
      <p:ext uri="{BB962C8B-B14F-4D97-AF65-F5344CB8AC3E}">
        <p14:creationId xmlns:p14="http://schemas.microsoft.com/office/powerpoint/2010/main" val="4006988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067E773-F851-4097-A88B-1CDF61F1D5B6}" type="slidenum">
              <a:rPr lang="en-US"/>
              <a:pPr/>
              <a:t>9</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19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CHECKLISTS CAN BE FOUND AT:   https://www.epa.gov/waterutilityresponse/incident-action-checklists-water-utilities </a:t>
            </a:r>
          </a:p>
          <a:p>
            <a:r>
              <a:rPr lang="en-US" dirty="0"/>
              <a:t>These exist for the following types of incidents.</a:t>
            </a:r>
          </a:p>
          <a:p>
            <a:endParaRPr lang="en-US" dirty="0"/>
          </a:p>
          <a:p>
            <a:r>
              <a:rPr lang="en-US" dirty="0"/>
              <a:t>• Harmful Algal Bloom Incident Action Checklist (PDF)(8 pp, 1 MB) </a:t>
            </a:r>
          </a:p>
          <a:p>
            <a:r>
              <a:rPr lang="en-US" dirty="0"/>
              <a:t>• Cybersecurity Incident Action Checklist (PDF)(6 pp, 2 MB) </a:t>
            </a:r>
          </a:p>
          <a:p>
            <a:r>
              <a:rPr lang="en-US" dirty="0"/>
              <a:t>• Extreme Cold and Winter Storms Incident Action Checklist (PDF)(8 pp, 1 MB) </a:t>
            </a:r>
          </a:p>
          <a:p>
            <a:r>
              <a:rPr lang="en-US" dirty="0"/>
              <a:t>• Earthquake Incident Action Checklist (PDF)(8 pp, 1 MB) </a:t>
            </a:r>
          </a:p>
          <a:p>
            <a:r>
              <a:rPr lang="en-US" dirty="0"/>
              <a:t>• Drought Incident Action Checklist (PDF)(8 pp, 2 MB) </a:t>
            </a:r>
          </a:p>
          <a:p>
            <a:r>
              <a:rPr lang="en-US" dirty="0"/>
              <a:t>• Extreme Heat Incident Action Checklist (PDF)(7 pp, 835 K) </a:t>
            </a:r>
          </a:p>
          <a:p>
            <a:r>
              <a:rPr lang="en-US" dirty="0"/>
              <a:t>• Flooding Incident Action Checklist (PDF)(9 pp, 2 MB) </a:t>
            </a:r>
          </a:p>
          <a:p>
            <a:r>
              <a:rPr lang="en-US" dirty="0"/>
              <a:t>• Hurricane Incident Action Checklist (PDF)(8 pp, 2 MB) </a:t>
            </a:r>
          </a:p>
          <a:p>
            <a:r>
              <a:rPr lang="en-US" dirty="0"/>
              <a:t>• Tornado Incident Action Checklist (PDF)(8 pp, 1 MB) </a:t>
            </a:r>
          </a:p>
          <a:p>
            <a:r>
              <a:rPr lang="en-US" dirty="0"/>
              <a:t>• Tsunami Incident Action Checklist (PDF)(8 pp, 1 MB) </a:t>
            </a:r>
          </a:p>
          <a:p>
            <a:r>
              <a:rPr lang="en-US" dirty="0"/>
              <a:t>• Volcanic Activity Incident Action Checklist (PDF)(10 pp, 2 MB) </a:t>
            </a:r>
          </a:p>
          <a:p>
            <a:r>
              <a:rPr lang="en-US" dirty="0"/>
              <a:t>• Wildfire Incident Action Checklist (PDF)(8 pp, 986 K) </a:t>
            </a:r>
          </a:p>
          <a:p>
            <a:endParaRPr lang="en-US" dirty="0"/>
          </a:p>
        </p:txBody>
      </p:sp>
      <p:sp>
        <p:nvSpPr>
          <p:cNvPr id="4" name="Slide Number Placeholder 3"/>
          <p:cNvSpPr>
            <a:spLocks noGrp="1"/>
          </p:cNvSpPr>
          <p:nvPr>
            <p:ph type="sldNum" sz="quarter" idx="10"/>
          </p:nvPr>
        </p:nvSpPr>
        <p:spPr/>
        <p:txBody>
          <a:bodyPr/>
          <a:lstStyle/>
          <a:p>
            <a:pPr>
              <a:defRPr/>
            </a:pPr>
            <a:fld id="{9FCD6D10-A9AD-4176-AA76-4CF7E1011A98}" type="slidenum">
              <a:rPr lang="en-US" smtClean="0"/>
              <a:pPr>
                <a:defRPr/>
              </a:pPr>
              <a:t>12</a:t>
            </a:fld>
            <a:endParaRPr lang="en-US"/>
          </a:p>
        </p:txBody>
      </p:sp>
    </p:spTree>
    <p:extLst>
      <p:ext uri="{BB962C8B-B14F-4D97-AF65-F5344CB8AC3E}">
        <p14:creationId xmlns:p14="http://schemas.microsoft.com/office/powerpoint/2010/main" val="3562752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ERP guidance is under review and development of a more useful tool is expected in late 2018.</a:t>
            </a:r>
          </a:p>
          <a:p>
            <a:r>
              <a:rPr lang="en-US" dirty="0"/>
              <a:t>https://www.epa.gov/sites/production/files/2015-04/documents/2004_04_27_watersecurity_pubs_small_medium_erp_guidance040704.pdf</a:t>
            </a:r>
          </a:p>
        </p:txBody>
      </p:sp>
      <p:sp>
        <p:nvSpPr>
          <p:cNvPr id="4" name="Slide Number Placeholder 3"/>
          <p:cNvSpPr>
            <a:spLocks noGrp="1"/>
          </p:cNvSpPr>
          <p:nvPr>
            <p:ph type="sldNum" sz="quarter" idx="10"/>
          </p:nvPr>
        </p:nvSpPr>
        <p:spPr/>
        <p:txBody>
          <a:bodyPr/>
          <a:lstStyle/>
          <a:p>
            <a:pPr>
              <a:defRPr/>
            </a:pPr>
            <a:fld id="{9FCD6D10-A9AD-4176-AA76-4CF7E1011A98}" type="slidenum">
              <a:rPr lang="en-US" smtClean="0"/>
              <a:pPr>
                <a:defRPr/>
              </a:pPr>
              <a:t>13</a:t>
            </a:fld>
            <a:endParaRPr lang="en-US"/>
          </a:p>
        </p:txBody>
      </p:sp>
    </p:spTree>
    <p:extLst>
      <p:ext uri="{BB962C8B-B14F-4D97-AF65-F5344CB8AC3E}">
        <p14:creationId xmlns:p14="http://schemas.microsoft.com/office/powerpoint/2010/main" val="279672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Guides are available here: https://www.epa.gov/waterutilityresponse </a:t>
            </a:r>
          </a:p>
          <a:p>
            <a:endParaRPr lang="en-US" dirty="0"/>
          </a:p>
          <a:p>
            <a:r>
              <a:rPr lang="en-US" dirty="0"/>
              <a:t>POWER:  https://www.epa.gov/sites/production/files/2016-03/documents/160212-powerresilienceguide508.pdf</a:t>
            </a:r>
          </a:p>
          <a:p>
            <a:endParaRPr lang="en-US" dirty="0"/>
          </a:p>
          <a:p>
            <a:r>
              <a:rPr lang="en-US" dirty="0"/>
              <a:t>EARTHQUAKE GUIDE:  https://www.epa.gov/sites/production/files/2018-02/documents/180112-earthquakeresilienceguide.pdf</a:t>
            </a:r>
          </a:p>
          <a:p>
            <a:endParaRPr lang="en-US" dirty="0"/>
          </a:p>
          <a:p>
            <a:r>
              <a:rPr lang="en-US" dirty="0"/>
              <a:t>Black Sky events are long duration (one month or more), regional power outages; these can be caused by severe weather and earth quakes or by electromagnetic pulses (EMP), severe space weather or cyber and physical attacks.</a:t>
            </a:r>
          </a:p>
        </p:txBody>
      </p:sp>
      <p:sp>
        <p:nvSpPr>
          <p:cNvPr id="4" name="Slide Number Placeholder 3"/>
          <p:cNvSpPr>
            <a:spLocks noGrp="1"/>
          </p:cNvSpPr>
          <p:nvPr>
            <p:ph type="sldNum" sz="quarter" idx="10"/>
          </p:nvPr>
        </p:nvSpPr>
        <p:spPr/>
        <p:txBody>
          <a:bodyPr/>
          <a:lstStyle/>
          <a:p>
            <a:pPr>
              <a:defRPr/>
            </a:pPr>
            <a:fld id="{9FCD6D10-A9AD-4176-AA76-4CF7E1011A98}" type="slidenum">
              <a:rPr lang="en-US" smtClean="0"/>
              <a:pPr>
                <a:defRPr/>
              </a:pPr>
              <a:t>14</a:t>
            </a:fld>
            <a:endParaRPr lang="en-US"/>
          </a:p>
        </p:txBody>
      </p:sp>
    </p:spTree>
    <p:extLst>
      <p:ext uri="{BB962C8B-B14F-4D97-AF65-F5344CB8AC3E}">
        <p14:creationId xmlns:p14="http://schemas.microsoft.com/office/powerpoint/2010/main" val="1732883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mtClean="0"/>
            </a:lvl1pPr>
          </a:lstStyle>
          <a:p>
            <a:pPr>
              <a:defRPr/>
            </a:pPr>
            <a:fld id="{688BF2E0-AC84-4462-A506-FDDE59168D82}" type="datetime1">
              <a:rPr lang="en-US"/>
              <a:pPr>
                <a:defRPr/>
              </a:pPr>
              <a:t>10/12/2018</a:t>
            </a:fld>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dirty="0" smtClean="0"/>
            </a:lvl1pPr>
          </a:lstStyle>
          <a:p>
            <a:pPr>
              <a:defRPr/>
            </a:pPr>
            <a:r>
              <a:rPr lang="en-US"/>
              <a:t>U.S. Environmental Protection Agency</a:t>
            </a:r>
          </a:p>
        </p:txBody>
      </p:sp>
      <p:sp>
        <p:nvSpPr>
          <p:cNvPr id="8" name="Rectangle 7"/>
          <p:cNvSpPr>
            <a:spLocks noGrp="1" noChangeArrowheads="1"/>
          </p:cNvSpPr>
          <p:nvPr>
            <p:ph type="sldNum" sz="quarter" idx="12"/>
          </p:nvPr>
        </p:nvSpPr>
        <p:spPr/>
        <p:txBody>
          <a:bodyPr/>
          <a:lstStyle>
            <a:lvl1pPr>
              <a:defRPr smtClean="0"/>
            </a:lvl1pPr>
          </a:lstStyle>
          <a:p>
            <a:pPr>
              <a:defRPr/>
            </a:pPr>
            <a:fld id="{1B734BEB-F046-467E-9500-9D6A643C1B7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a:t>
            </a:r>
            <a:r>
              <a:rPr lang="en-US" dirty="0" err="1"/>
              <a:t>lev</a:t>
            </a:r>
            <a:endParaRPr lang="en-US" dirty="0"/>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smtClean="0"/>
            </a:lvl1pPr>
          </a:lstStyle>
          <a:p>
            <a:pPr>
              <a:defRPr/>
            </a:pPr>
            <a:fld id="{0D3E5537-1512-4662-A0FD-8462183A15FF}" type="datetime1">
              <a:rPr lang="en-US"/>
              <a:pPr>
                <a:defRPr/>
              </a:pPr>
              <a:t>10/12/2018</a:t>
            </a:fld>
            <a:endParaRPr lang="en-US"/>
          </a:p>
        </p:txBody>
      </p:sp>
      <p:sp>
        <p:nvSpPr>
          <p:cNvPr id="6" name="Footer Placeholder 4"/>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35D1A76B-32D8-465A-9CA5-725A154F2D9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fld id="{E2231DBE-6346-4633-86FD-2CE978668E29}" type="datetime1">
              <a:rPr lang="en-US"/>
              <a:pPr>
                <a:defRPr/>
              </a:pPr>
              <a:t>10/12/2018</a:t>
            </a:fld>
            <a:endParaRPr lang="en-US"/>
          </a:p>
        </p:txBody>
      </p:sp>
      <p:sp>
        <p:nvSpPr>
          <p:cNvPr id="6" name="Footer Placeholder 4"/>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C85BCC00-C85F-451F-A180-940F48887B2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ClipArt Placeholder 2"/>
          <p:cNvSpPr>
            <a:spLocks noGrp="1"/>
          </p:cNvSpPr>
          <p:nvPr>
            <p:ph type="clipArt" sz="half" idx="1"/>
          </p:nvPr>
        </p:nvSpPr>
        <p:spPr>
          <a:xfrm>
            <a:off x="685800" y="2667000"/>
            <a:ext cx="3810000" cy="3429000"/>
          </a:xfrm>
        </p:spPr>
        <p:txBody>
          <a:bodyPr/>
          <a:lstStyle/>
          <a:p>
            <a:pPr lvl="0"/>
            <a:endParaRPr lang="en-US" noProof="0"/>
          </a:p>
        </p:txBody>
      </p:sp>
      <p:sp>
        <p:nvSpPr>
          <p:cNvPr id="4" name="Text Placeholder 3"/>
          <p:cNvSpPr>
            <a:spLocks noGrp="1"/>
          </p:cNvSpPr>
          <p:nvPr>
            <p:ph type="body" sz="half" idx="2"/>
          </p:nvPr>
        </p:nvSpPr>
        <p:spPr>
          <a:xfrm>
            <a:off x="46482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pPr>
              <a:defRPr/>
            </a:pPr>
            <a:fld id="{9539BD87-52D1-4E48-A308-EA995DCDE824}" type="datetime1">
              <a:rPr lang="en-US"/>
              <a:pPr>
                <a:defRPr/>
              </a:pPr>
              <a:t>10/12/2018</a:t>
            </a:fld>
            <a:endParaRPr lang="en-US"/>
          </a:p>
        </p:txBody>
      </p:sp>
      <p:sp>
        <p:nvSpPr>
          <p:cNvPr id="7" name="Footer Placeholder 5"/>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E4FAC1B4-E169-4E1B-AADE-DFE180A4839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SmartArt Placeholder 2"/>
          <p:cNvSpPr>
            <a:spLocks noGrp="1"/>
          </p:cNvSpPr>
          <p:nvPr>
            <p:ph type="dgm" idx="1"/>
          </p:nvPr>
        </p:nvSpPr>
        <p:spPr>
          <a:xfrm>
            <a:off x="685800" y="2667000"/>
            <a:ext cx="7772400" cy="3429000"/>
          </a:xfrm>
        </p:spPr>
        <p:txBody>
          <a:bodyPr/>
          <a:lstStyle/>
          <a:p>
            <a:pPr lvl="0"/>
            <a:endParaRPr lang="en-US" noProof="0"/>
          </a:p>
        </p:txBody>
      </p:sp>
      <p:sp>
        <p:nvSpPr>
          <p:cNvPr id="5" name="Date Placeholder 3"/>
          <p:cNvSpPr>
            <a:spLocks noGrp="1"/>
          </p:cNvSpPr>
          <p:nvPr>
            <p:ph type="dt" sz="half" idx="10"/>
          </p:nvPr>
        </p:nvSpPr>
        <p:spPr/>
        <p:txBody>
          <a:bodyPr/>
          <a:lstStyle>
            <a:lvl1pPr>
              <a:defRPr smtClean="0"/>
            </a:lvl1pPr>
          </a:lstStyle>
          <a:p>
            <a:pPr>
              <a:defRPr/>
            </a:pPr>
            <a:fld id="{E0570E8D-5CEF-4F80-9D3E-A39C3F4525E9}" type="datetime1">
              <a:rPr lang="en-US"/>
              <a:pPr>
                <a:defRPr/>
              </a:pPr>
              <a:t>10/12/2018</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02050BCA-1BCF-415B-8ABB-39A8A131254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Text Placeholder 2"/>
          <p:cNvSpPr>
            <a:spLocks noGrp="1"/>
          </p:cNvSpPr>
          <p:nvPr>
            <p:ph type="body" sz="half" idx="1"/>
          </p:nvPr>
        </p:nvSpPr>
        <p:spPr>
          <a:xfrm>
            <a:off x="6858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pPr>
              <a:defRPr/>
            </a:pPr>
            <a:fld id="{F86F98BC-67D8-45EE-B368-B6F1776D080A}" type="datetime1">
              <a:rPr lang="en-US"/>
              <a:pPr>
                <a:defRPr/>
              </a:pPr>
              <a:t>10/12/2018</a:t>
            </a:fld>
            <a:endParaRPr lang="en-US"/>
          </a:p>
        </p:txBody>
      </p:sp>
      <p:sp>
        <p:nvSpPr>
          <p:cNvPr id="7" name="Footer Placeholder 5"/>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8672BED4-752E-49E2-A784-EEF4FC53E12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p:txBody>
          <a:bodyPr/>
          <a:lstStyle>
            <a:lvl1pPr>
              <a:defRPr smtClean="0"/>
            </a:lvl1pPr>
          </a:lstStyle>
          <a:p>
            <a:pPr>
              <a:defRPr/>
            </a:pPr>
            <a:fld id="{13CD78FD-8B99-4CD9-993F-6E7A0CA06672}" type="datetime1">
              <a:rPr lang="en-US"/>
              <a:pPr>
                <a:defRPr/>
              </a:pPr>
              <a:t>10/12/2018</a:t>
            </a:fld>
            <a:endParaRPr lang="en-US"/>
          </a:p>
        </p:txBody>
      </p:sp>
      <p:sp>
        <p:nvSpPr>
          <p:cNvPr id="5" name="Footer Placeholder 3"/>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6" name="Slide Number Placeholder 4"/>
          <p:cNvSpPr>
            <a:spLocks noGrp="1"/>
          </p:cNvSpPr>
          <p:nvPr>
            <p:ph type="sldNum" sz="quarter" idx="12"/>
          </p:nvPr>
        </p:nvSpPr>
        <p:spPr/>
        <p:txBody>
          <a:bodyPr/>
          <a:lstStyle>
            <a:lvl1pPr>
              <a:defRPr smtClean="0"/>
            </a:lvl1pPr>
          </a:lstStyle>
          <a:p>
            <a:pPr>
              <a:defRPr/>
            </a:pPr>
            <a:fld id="{0DB2E153-1A1A-411B-B984-AD8710CD41B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989013"/>
            <a:ext cx="8229600" cy="939800"/>
          </a:xfrm>
        </p:spPr>
        <p:txBody>
          <a:bodyPr/>
          <a:lstStyle/>
          <a:p>
            <a:r>
              <a:rPr lang="en-US"/>
              <a:t>Click to edit Master title style</a:t>
            </a:r>
          </a:p>
        </p:txBody>
      </p:sp>
      <p:sp>
        <p:nvSpPr>
          <p:cNvPr id="3" name="Table Placeholder 2"/>
          <p:cNvSpPr>
            <a:spLocks noGrp="1"/>
          </p:cNvSpPr>
          <p:nvPr>
            <p:ph type="tbl" idx="1"/>
          </p:nvPr>
        </p:nvSpPr>
        <p:spPr>
          <a:xfrm>
            <a:off x="476250" y="1908175"/>
            <a:ext cx="8229600" cy="4494213"/>
          </a:xfrm>
        </p:spPr>
        <p:txBody>
          <a:bodyPr/>
          <a:lstStyle/>
          <a:p>
            <a:pPr lvl="0"/>
            <a:endParaRPr lang="en-US" noProof="0"/>
          </a:p>
        </p:txBody>
      </p:sp>
      <p:sp>
        <p:nvSpPr>
          <p:cNvPr id="4" name="Rectangle 31"/>
          <p:cNvSpPr>
            <a:spLocks noGrp="1" noChangeArrowheads="1"/>
          </p:cNvSpPr>
          <p:nvPr>
            <p:ph type="sldNum" sz="quarter" idx="10"/>
          </p:nvPr>
        </p:nvSpPr>
        <p:spPr>
          <a:xfrm>
            <a:off x="7010400" y="6619875"/>
            <a:ext cx="2133600" cy="476250"/>
          </a:xfrm>
          <a:prstGeom prst="rect">
            <a:avLst/>
          </a:prstGeom>
        </p:spPr>
        <p:txBody>
          <a:bodyPr/>
          <a:lstStyle>
            <a:lvl1pPr>
              <a:defRPr/>
            </a:lvl1pPr>
          </a:lstStyle>
          <a:p>
            <a:pPr fontAlgn="base">
              <a:spcBef>
                <a:spcPct val="0"/>
              </a:spcBef>
              <a:spcAft>
                <a:spcPct val="0"/>
              </a:spcAft>
              <a:defRPr/>
            </a:pPr>
            <a:fld id="{F8530755-BD3F-4888-9737-FD41C4C1763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13047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fld id="{C26A48BE-35BE-4C54-A052-E2046369E791}" type="datetime1">
              <a:rPr lang="en-US"/>
              <a:pPr>
                <a:defRPr/>
              </a:pPr>
              <a:t>10/12/2018</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9216B65A-7BB7-4CE1-8090-2E8075CA98C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411F609F-154C-457E-8D06-84D2C4B5913D}" type="datetime1">
              <a:rPr lang="en-US"/>
              <a:pPr>
                <a:defRPr/>
              </a:pPr>
              <a:t>10/12/2018</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82BA19FE-2AF2-4D7B-A0BD-9A8D62B116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pPr>
              <a:defRPr/>
            </a:pPr>
            <a:fld id="{57499996-4ABD-4C2B-801E-649CE2D5DEEE}" type="datetime1">
              <a:rPr lang="en-US"/>
              <a:pPr>
                <a:defRPr/>
              </a:pPr>
              <a:t>10/12/2018</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303EFB48-0C72-4AD2-8CD3-E37E952B83C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smtClean="0"/>
            </a:lvl1pPr>
          </a:lstStyle>
          <a:p>
            <a:pPr>
              <a:defRPr/>
            </a:pPr>
            <a:fld id="{691EB2CB-8E21-40B4-8A47-B583BB497B26}" type="datetime1">
              <a:rPr lang="en-US"/>
              <a:pPr>
                <a:defRPr/>
              </a:pPr>
              <a:t>10/12/2018</a:t>
            </a:fld>
            <a:endParaRPr lang="en-US"/>
          </a:p>
        </p:txBody>
      </p:sp>
      <p:sp>
        <p:nvSpPr>
          <p:cNvPr id="9" name="Footer Placeholder 7"/>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10" name="Slide Number Placeholder 8"/>
          <p:cNvSpPr>
            <a:spLocks noGrp="1"/>
          </p:cNvSpPr>
          <p:nvPr>
            <p:ph type="sldNum" sz="quarter" idx="12"/>
          </p:nvPr>
        </p:nvSpPr>
        <p:spPr/>
        <p:txBody>
          <a:bodyPr/>
          <a:lstStyle>
            <a:lvl1pPr>
              <a:defRPr smtClean="0"/>
            </a:lvl1pPr>
          </a:lstStyle>
          <a:p>
            <a:pPr>
              <a:defRPr/>
            </a:pPr>
            <a:fld id="{E1B623C8-8A23-4668-B7AE-1CD043420D8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smtClean="0"/>
            </a:lvl1pPr>
          </a:lstStyle>
          <a:p>
            <a:pPr>
              <a:defRPr/>
            </a:pPr>
            <a:fld id="{9F272C86-3EB4-4874-A065-184201560758}" type="datetime1">
              <a:rPr lang="en-US"/>
              <a:pPr>
                <a:defRPr/>
              </a:pPr>
              <a:t>10/12/2018</a:t>
            </a:fld>
            <a:endParaRPr lang="en-US"/>
          </a:p>
        </p:txBody>
      </p:sp>
      <p:sp>
        <p:nvSpPr>
          <p:cNvPr id="5" name="Footer Placeholder 3"/>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6" name="Slide Number Placeholder 4"/>
          <p:cNvSpPr>
            <a:spLocks noGrp="1"/>
          </p:cNvSpPr>
          <p:nvPr>
            <p:ph type="sldNum" sz="quarter" idx="12"/>
          </p:nvPr>
        </p:nvSpPr>
        <p:spPr/>
        <p:txBody>
          <a:bodyPr/>
          <a:lstStyle>
            <a:lvl1pPr>
              <a:defRPr smtClean="0"/>
            </a:lvl1pPr>
          </a:lstStyle>
          <a:p>
            <a:pPr>
              <a:defRPr/>
            </a:pPr>
            <a:fld id="{666F7F30-E968-49E8-A8A9-1CA8407DAB6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smtClean="0"/>
            </a:lvl1pPr>
          </a:lstStyle>
          <a:p>
            <a:pPr>
              <a:defRPr/>
            </a:pPr>
            <a:fld id="{D23E79DB-15FD-4E62-A626-0C74190C7C5F}" type="datetime1">
              <a:rPr lang="en-US"/>
              <a:pPr>
                <a:defRPr/>
              </a:pPr>
              <a:t>10/12/2018</a:t>
            </a:fld>
            <a:endParaRPr lang="en-US"/>
          </a:p>
        </p:txBody>
      </p:sp>
      <p:sp>
        <p:nvSpPr>
          <p:cNvPr id="4" name="Footer Placeholder 2"/>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5" name="Slide Number Placeholder 3"/>
          <p:cNvSpPr>
            <a:spLocks noGrp="1"/>
          </p:cNvSpPr>
          <p:nvPr>
            <p:ph type="sldNum" sz="quarter" idx="12"/>
          </p:nvPr>
        </p:nvSpPr>
        <p:spPr/>
        <p:txBody>
          <a:bodyPr/>
          <a:lstStyle>
            <a:lvl1pPr>
              <a:defRPr smtClean="0"/>
            </a:lvl1pPr>
          </a:lstStyle>
          <a:p>
            <a:pPr>
              <a:defRPr/>
            </a:pPr>
            <a:fld id="{284524D6-0BE7-4F16-A75C-66F0482CBA1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082DCF1B-19AA-435E-BF37-267EFCC92E86}" type="datetime1">
              <a:rPr lang="en-US"/>
              <a:pPr>
                <a:defRPr/>
              </a:pPr>
              <a:t>10/12/2018</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657B7750-C77F-46CC-97C3-F96D17B7CD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DB635C7B-AAD3-4D82-876B-8ED364EEB359}" type="datetime1">
              <a:rPr lang="en-US"/>
              <a:pPr>
                <a:defRPr/>
              </a:pPr>
              <a:t>10/12/2018</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705C9708-4A15-41C5-912E-A63600C6ED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userDrawn="1"/>
        </p:nvPicPr>
        <p:blipFill>
          <a:blip r:embed="rId18" cstate="print"/>
          <a:srcRect t="4126" b="3030"/>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fld id="{822142E1-D385-4304-9713-2995E2712EE4}" type="datetime1">
              <a:rPr lang="en-US"/>
              <a:pPr>
                <a:defRPr/>
              </a:pPr>
              <a:t>10/12/2018</a:t>
            </a:fld>
            <a:endParaRPr lang="en-US"/>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smtClean="0"/>
            </a:lvl1pPr>
          </a:lstStyle>
          <a:p>
            <a:pPr>
              <a:defRPr/>
            </a:pPr>
            <a:r>
              <a:rPr lang="en-US"/>
              <a:t>U.S. Environmental Protection Agency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7DFA2297-547E-4DB7-B62B-58FA5DC3C8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hdr="0"/>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762000" y="1676400"/>
            <a:ext cx="7772400" cy="1143000"/>
          </a:xfrm>
        </p:spPr>
        <p:txBody>
          <a:bodyPr/>
          <a:lstStyle/>
          <a:p>
            <a:pPr eaLnBrk="1" hangingPunct="1"/>
            <a:r>
              <a:rPr lang="en-US" dirty="0"/>
              <a:t> </a:t>
            </a:r>
          </a:p>
        </p:txBody>
      </p:sp>
      <p:sp>
        <p:nvSpPr>
          <p:cNvPr id="17411" name="Rectangle 3"/>
          <p:cNvSpPr>
            <a:spLocks noGrp="1" noChangeArrowheads="1"/>
          </p:cNvSpPr>
          <p:nvPr>
            <p:ph type="subTitle" idx="1"/>
          </p:nvPr>
        </p:nvSpPr>
        <p:spPr>
          <a:xfrm>
            <a:off x="381000" y="2582798"/>
            <a:ext cx="8458200" cy="2985090"/>
          </a:xfrm>
        </p:spPr>
        <p:txBody>
          <a:bodyPr/>
          <a:lstStyle/>
          <a:p>
            <a:r>
              <a:rPr lang="en-US" b="1" spc="-150" dirty="0"/>
              <a:t>Susquehanna River Basin Commission</a:t>
            </a:r>
          </a:p>
          <a:p>
            <a:r>
              <a:rPr lang="en-US" b="1" spc="-150" dirty="0"/>
              <a:t>Public Water Supply Assistance Program</a:t>
            </a:r>
          </a:p>
          <a:p>
            <a:r>
              <a:rPr lang="en-US" sz="3200" b="1" i="1" spc="-150" dirty="0"/>
              <a:t>Preparing Your Water System: Emergency Preparedness and Resiliency</a:t>
            </a:r>
          </a:p>
          <a:p>
            <a:endParaRPr lang="en-US" b="1" spc="-150" dirty="0"/>
          </a:p>
          <a:p>
            <a:r>
              <a:rPr lang="en-US" sz="2400" spc="-150" dirty="0"/>
              <a:t>Patti Kay Wisniewski, US EPA Region 3</a:t>
            </a:r>
            <a:endParaRPr lang="en-US" sz="1400" dirty="0"/>
          </a:p>
          <a:p>
            <a:r>
              <a:rPr lang="en-US" sz="2400" spc="-150" dirty="0"/>
              <a:t>October 18, 2018</a:t>
            </a:r>
          </a:p>
          <a:p>
            <a:r>
              <a:rPr lang="en-US" sz="2400" spc="-150" dirty="0"/>
              <a:t>Harrisburg, PA</a:t>
            </a:r>
          </a:p>
          <a:p>
            <a:pPr eaLnBrk="1" hangingPunct="1"/>
            <a:endParaRPr lang="en-US" dirty="0"/>
          </a:p>
        </p:txBody>
      </p:sp>
      <p:sp>
        <p:nvSpPr>
          <p:cNvPr id="17412" name="Date Placeholder 7"/>
          <p:cNvSpPr>
            <a:spLocks noGrp="1"/>
          </p:cNvSpPr>
          <p:nvPr>
            <p:ph type="dt" sz="quarter" idx="10"/>
          </p:nvPr>
        </p:nvSpPr>
        <p:spPr>
          <a:noFill/>
        </p:spPr>
        <p:txBody>
          <a:bodyPr/>
          <a:lstStyle/>
          <a:p>
            <a:r>
              <a:rPr lang="en-US" dirty="0"/>
              <a:t> </a:t>
            </a:r>
          </a:p>
        </p:txBody>
      </p:sp>
      <p:sp>
        <p:nvSpPr>
          <p:cNvPr id="17413" name="Slide Number Placeholder 8"/>
          <p:cNvSpPr>
            <a:spLocks noGrp="1"/>
          </p:cNvSpPr>
          <p:nvPr>
            <p:ph type="sldNum" sz="quarter" idx="12"/>
          </p:nvPr>
        </p:nvSpPr>
        <p:spPr>
          <a:noFill/>
        </p:spPr>
        <p:txBody>
          <a:bodyPr/>
          <a:lstStyle/>
          <a:p>
            <a:fld id="{981D853D-2F90-479E-B93D-5D903F0B063D}" type="slidenum">
              <a:rPr lang="en-US"/>
              <a:pPr/>
              <a:t>1</a:t>
            </a:fld>
            <a:endParaRPr lang="en-US"/>
          </a:p>
        </p:txBody>
      </p:sp>
      <p:grpSp>
        <p:nvGrpSpPr>
          <p:cNvPr id="2" name="Group 1">
            <a:extLst>
              <a:ext uri="{FF2B5EF4-FFF2-40B4-BE49-F238E27FC236}">
                <a16:creationId xmlns:a16="http://schemas.microsoft.com/office/drawing/2014/main" id="{9BDF9E3D-18EA-44EA-88BA-B4F450E5707A}"/>
              </a:ext>
            </a:extLst>
          </p:cNvPr>
          <p:cNvGrpSpPr/>
          <p:nvPr/>
        </p:nvGrpSpPr>
        <p:grpSpPr>
          <a:xfrm>
            <a:off x="0" y="304801"/>
            <a:ext cx="9144000" cy="1905000"/>
            <a:chOff x="0" y="628650"/>
            <a:chExt cx="9144000" cy="2149937"/>
          </a:xfrm>
        </p:grpSpPr>
        <p:pic>
          <p:nvPicPr>
            <p:cNvPr id="3" name="Picture 2">
              <a:extLst>
                <a:ext uri="{FF2B5EF4-FFF2-40B4-BE49-F238E27FC236}">
                  <a16:creationId xmlns:a16="http://schemas.microsoft.com/office/drawing/2014/main" id="{AE3E4DB0-D95C-4983-B0FD-5A0E332D48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3952" y="645471"/>
              <a:ext cx="2670048" cy="2133116"/>
            </a:xfrm>
            <a:prstGeom prst="rect">
              <a:avLst/>
            </a:prstGeom>
          </p:spPr>
        </p:pic>
        <p:pic>
          <p:nvPicPr>
            <p:cNvPr id="5" name="Picture 4">
              <a:extLst>
                <a:ext uri="{FF2B5EF4-FFF2-40B4-BE49-F238E27FC236}">
                  <a16:creationId xmlns:a16="http://schemas.microsoft.com/office/drawing/2014/main" id="{5D1CF2D7-2747-40BB-A2D5-D45E117B8F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327" y="1755648"/>
              <a:ext cx="3095625" cy="1008126"/>
            </a:xfrm>
            <a:prstGeom prst="rect">
              <a:avLst/>
            </a:prstGeom>
          </p:spPr>
        </p:pic>
        <p:pic>
          <p:nvPicPr>
            <p:cNvPr id="7" name="Picture 6">
              <a:extLst>
                <a:ext uri="{FF2B5EF4-FFF2-40B4-BE49-F238E27FC236}">
                  <a16:creationId xmlns:a16="http://schemas.microsoft.com/office/drawing/2014/main" id="{7A532B36-3D41-46CF-A7CE-A5E4E6C907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8327" y="628650"/>
              <a:ext cx="3095625" cy="1126998"/>
            </a:xfrm>
            <a:prstGeom prst="rect">
              <a:avLst/>
            </a:prstGeom>
          </p:spPr>
        </p:pic>
        <p:pic>
          <p:nvPicPr>
            <p:cNvPr id="4" name="Picture 3">
              <a:extLst>
                <a:ext uri="{FF2B5EF4-FFF2-40B4-BE49-F238E27FC236}">
                  <a16:creationId xmlns:a16="http://schemas.microsoft.com/office/drawing/2014/main" id="{3E5262B3-C25E-4A3F-B7AE-664FEC8FF2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8650"/>
              <a:ext cx="3378327" cy="2135124"/>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D84950-97F8-4F0A-B8F1-75E7B56B1C7A}"/>
              </a:ext>
            </a:extLst>
          </p:cNvPr>
          <p:cNvSpPr>
            <a:spLocks noGrp="1"/>
          </p:cNvSpPr>
          <p:nvPr>
            <p:ph type="dt" sz="half" idx="10"/>
          </p:nvPr>
        </p:nvSpPr>
        <p:spPr/>
        <p:txBody>
          <a:bodyPr/>
          <a:lstStyle/>
          <a:p>
            <a:pPr>
              <a:defRPr/>
            </a:pPr>
            <a:fld id="{D23E79DB-15FD-4E62-A626-0C74190C7C5F}" type="datetime1">
              <a:rPr lang="en-US" smtClean="0"/>
              <a:pPr>
                <a:defRPr/>
              </a:pPr>
              <a:t>10/12/2018</a:t>
            </a:fld>
            <a:endParaRPr lang="en-US"/>
          </a:p>
        </p:txBody>
      </p:sp>
      <p:sp>
        <p:nvSpPr>
          <p:cNvPr id="3" name="Footer Placeholder 2">
            <a:extLst>
              <a:ext uri="{FF2B5EF4-FFF2-40B4-BE49-F238E27FC236}">
                <a16:creationId xmlns:a16="http://schemas.microsoft.com/office/drawing/2014/main" id="{185D33A9-D384-4345-B760-0B554AF2DA25}"/>
              </a:ext>
            </a:extLst>
          </p:cNvPr>
          <p:cNvSpPr>
            <a:spLocks noGrp="1"/>
          </p:cNvSpPr>
          <p:nvPr>
            <p:ph type="ftr" sz="quarter" idx="11"/>
          </p:nvPr>
        </p:nvSpPr>
        <p:spPr/>
        <p:txBody>
          <a:bodyPr/>
          <a:lstStyle/>
          <a:p>
            <a:pPr>
              <a:defRPr/>
            </a:pPr>
            <a:r>
              <a:rPr lang="en-US"/>
              <a:t>U.S. Environmental Protection Agency</a:t>
            </a:r>
          </a:p>
        </p:txBody>
      </p:sp>
      <p:sp>
        <p:nvSpPr>
          <p:cNvPr id="4" name="Slide Number Placeholder 3">
            <a:extLst>
              <a:ext uri="{FF2B5EF4-FFF2-40B4-BE49-F238E27FC236}">
                <a16:creationId xmlns:a16="http://schemas.microsoft.com/office/drawing/2014/main" id="{4F2B93C6-86FB-4105-8B2D-BD665389B915}"/>
              </a:ext>
            </a:extLst>
          </p:cNvPr>
          <p:cNvSpPr>
            <a:spLocks noGrp="1"/>
          </p:cNvSpPr>
          <p:nvPr>
            <p:ph type="sldNum" sz="quarter" idx="12"/>
          </p:nvPr>
        </p:nvSpPr>
        <p:spPr/>
        <p:txBody>
          <a:bodyPr/>
          <a:lstStyle/>
          <a:p>
            <a:pPr>
              <a:defRPr/>
            </a:pPr>
            <a:fld id="{284524D6-0BE7-4F16-A75C-66F0482CBA1B}" type="slidenum">
              <a:rPr lang="en-US" smtClean="0"/>
              <a:pPr>
                <a:defRPr/>
              </a:pPr>
              <a:t>10</a:t>
            </a:fld>
            <a:endParaRPr lang="en-US"/>
          </a:p>
        </p:txBody>
      </p:sp>
      <p:pic>
        <p:nvPicPr>
          <p:cNvPr id="5" name="Picture 4">
            <a:extLst>
              <a:ext uri="{FF2B5EF4-FFF2-40B4-BE49-F238E27FC236}">
                <a16:creationId xmlns:a16="http://schemas.microsoft.com/office/drawing/2014/main" id="{991E1425-B12C-4F4C-9BAE-A9C6CD3047EF}"/>
              </a:ext>
            </a:extLst>
          </p:cNvPr>
          <p:cNvPicPr>
            <a:picLocks noChangeAspect="1"/>
          </p:cNvPicPr>
          <p:nvPr/>
        </p:nvPicPr>
        <p:blipFill rotWithShape="1">
          <a:blip r:embed="rId2"/>
          <a:srcRect l="35000" t="23333" r="32500" b="12667"/>
          <a:stretch/>
        </p:blipFill>
        <p:spPr>
          <a:xfrm>
            <a:off x="1143000" y="-24384"/>
            <a:ext cx="6781800" cy="7491984"/>
          </a:xfrm>
          <a:prstGeom prst="rect">
            <a:avLst/>
          </a:prstGeom>
        </p:spPr>
      </p:pic>
    </p:spTree>
    <p:extLst>
      <p:ext uri="{BB962C8B-B14F-4D97-AF65-F5344CB8AC3E}">
        <p14:creationId xmlns:p14="http://schemas.microsoft.com/office/powerpoint/2010/main" val="1167476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D84950-97F8-4F0A-B8F1-75E7B56B1C7A}"/>
              </a:ext>
            </a:extLst>
          </p:cNvPr>
          <p:cNvSpPr>
            <a:spLocks noGrp="1"/>
          </p:cNvSpPr>
          <p:nvPr>
            <p:ph type="dt" sz="half" idx="10"/>
          </p:nvPr>
        </p:nvSpPr>
        <p:spPr/>
        <p:txBody>
          <a:bodyPr/>
          <a:lstStyle/>
          <a:p>
            <a:pPr>
              <a:defRPr/>
            </a:pPr>
            <a:fld id="{D23E79DB-15FD-4E62-A626-0C74190C7C5F}" type="datetime1">
              <a:rPr lang="en-US" smtClean="0"/>
              <a:pPr>
                <a:defRPr/>
              </a:pPr>
              <a:t>10/12/2018</a:t>
            </a:fld>
            <a:endParaRPr lang="en-US"/>
          </a:p>
        </p:txBody>
      </p:sp>
      <p:sp>
        <p:nvSpPr>
          <p:cNvPr id="3" name="Footer Placeholder 2">
            <a:extLst>
              <a:ext uri="{FF2B5EF4-FFF2-40B4-BE49-F238E27FC236}">
                <a16:creationId xmlns:a16="http://schemas.microsoft.com/office/drawing/2014/main" id="{185D33A9-D384-4345-B760-0B554AF2DA25}"/>
              </a:ext>
            </a:extLst>
          </p:cNvPr>
          <p:cNvSpPr>
            <a:spLocks noGrp="1"/>
          </p:cNvSpPr>
          <p:nvPr>
            <p:ph type="ftr" sz="quarter" idx="11"/>
          </p:nvPr>
        </p:nvSpPr>
        <p:spPr/>
        <p:txBody>
          <a:bodyPr/>
          <a:lstStyle/>
          <a:p>
            <a:pPr>
              <a:defRPr/>
            </a:pPr>
            <a:r>
              <a:rPr lang="en-US"/>
              <a:t>U.S. Environmental Protection Agency</a:t>
            </a:r>
          </a:p>
        </p:txBody>
      </p:sp>
      <p:sp>
        <p:nvSpPr>
          <p:cNvPr id="4" name="Slide Number Placeholder 3">
            <a:extLst>
              <a:ext uri="{FF2B5EF4-FFF2-40B4-BE49-F238E27FC236}">
                <a16:creationId xmlns:a16="http://schemas.microsoft.com/office/drawing/2014/main" id="{4F2B93C6-86FB-4105-8B2D-BD665389B915}"/>
              </a:ext>
            </a:extLst>
          </p:cNvPr>
          <p:cNvSpPr>
            <a:spLocks noGrp="1"/>
          </p:cNvSpPr>
          <p:nvPr>
            <p:ph type="sldNum" sz="quarter" idx="12"/>
          </p:nvPr>
        </p:nvSpPr>
        <p:spPr/>
        <p:txBody>
          <a:bodyPr/>
          <a:lstStyle/>
          <a:p>
            <a:pPr>
              <a:defRPr/>
            </a:pPr>
            <a:fld id="{284524D6-0BE7-4F16-A75C-66F0482CBA1B}" type="slidenum">
              <a:rPr lang="en-US" smtClean="0"/>
              <a:pPr>
                <a:defRPr/>
              </a:pPr>
              <a:t>11</a:t>
            </a:fld>
            <a:endParaRPr lang="en-US"/>
          </a:p>
        </p:txBody>
      </p:sp>
      <p:pic>
        <p:nvPicPr>
          <p:cNvPr id="5" name="Picture 4">
            <a:extLst>
              <a:ext uri="{FF2B5EF4-FFF2-40B4-BE49-F238E27FC236}">
                <a16:creationId xmlns:a16="http://schemas.microsoft.com/office/drawing/2014/main" id="{991E1425-B12C-4F4C-9BAE-A9C6CD3047EF}"/>
              </a:ext>
            </a:extLst>
          </p:cNvPr>
          <p:cNvPicPr>
            <a:picLocks noChangeAspect="1"/>
          </p:cNvPicPr>
          <p:nvPr/>
        </p:nvPicPr>
        <p:blipFill rotWithShape="1">
          <a:blip r:embed="rId2"/>
          <a:srcRect l="35000" t="23333" r="32500" b="12667"/>
          <a:stretch/>
        </p:blipFill>
        <p:spPr>
          <a:xfrm>
            <a:off x="0" y="0"/>
            <a:ext cx="3352800" cy="3962400"/>
          </a:xfrm>
          <a:prstGeom prst="rect">
            <a:avLst/>
          </a:prstGeom>
        </p:spPr>
      </p:pic>
      <p:pic>
        <p:nvPicPr>
          <p:cNvPr id="6" name="Picture 5">
            <a:extLst>
              <a:ext uri="{FF2B5EF4-FFF2-40B4-BE49-F238E27FC236}">
                <a16:creationId xmlns:a16="http://schemas.microsoft.com/office/drawing/2014/main" id="{3B8D11D1-F975-4DD5-96CF-BF208D1C79E1}"/>
              </a:ext>
            </a:extLst>
          </p:cNvPr>
          <p:cNvPicPr>
            <a:picLocks noChangeAspect="1"/>
          </p:cNvPicPr>
          <p:nvPr/>
        </p:nvPicPr>
        <p:blipFill rotWithShape="1">
          <a:blip r:embed="rId3"/>
          <a:srcRect l="34962" t="27333" r="33652" b="10546"/>
          <a:stretch/>
        </p:blipFill>
        <p:spPr>
          <a:xfrm>
            <a:off x="1828800" y="609600"/>
            <a:ext cx="6705600" cy="6096000"/>
          </a:xfrm>
          <a:prstGeom prst="rect">
            <a:avLst/>
          </a:prstGeom>
        </p:spPr>
      </p:pic>
    </p:spTree>
    <p:extLst>
      <p:ext uri="{BB962C8B-B14F-4D97-AF65-F5344CB8AC3E}">
        <p14:creationId xmlns:p14="http://schemas.microsoft.com/office/powerpoint/2010/main" val="3686418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D84950-97F8-4F0A-B8F1-75E7B56B1C7A}"/>
              </a:ext>
            </a:extLst>
          </p:cNvPr>
          <p:cNvSpPr>
            <a:spLocks noGrp="1"/>
          </p:cNvSpPr>
          <p:nvPr>
            <p:ph type="dt" sz="half" idx="10"/>
          </p:nvPr>
        </p:nvSpPr>
        <p:spPr/>
        <p:txBody>
          <a:bodyPr/>
          <a:lstStyle/>
          <a:p>
            <a:pPr>
              <a:defRPr/>
            </a:pPr>
            <a:fld id="{D23E79DB-15FD-4E62-A626-0C74190C7C5F}" type="datetime1">
              <a:rPr lang="en-US" smtClean="0"/>
              <a:pPr>
                <a:defRPr/>
              </a:pPr>
              <a:t>10/12/2018</a:t>
            </a:fld>
            <a:endParaRPr lang="en-US"/>
          </a:p>
        </p:txBody>
      </p:sp>
      <p:sp>
        <p:nvSpPr>
          <p:cNvPr id="3" name="Footer Placeholder 2">
            <a:extLst>
              <a:ext uri="{FF2B5EF4-FFF2-40B4-BE49-F238E27FC236}">
                <a16:creationId xmlns:a16="http://schemas.microsoft.com/office/drawing/2014/main" id="{185D33A9-D384-4345-B760-0B554AF2DA25}"/>
              </a:ext>
            </a:extLst>
          </p:cNvPr>
          <p:cNvSpPr>
            <a:spLocks noGrp="1"/>
          </p:cNvSpPr>
          <p:nvPr>
            <p:ph type="ftr" sz="quarter" idx="11"/>
          </p:nvPr>
        </p:nvSpPr>
        <p:spPr/>
        <p:txBody>
          <a:bodyPr/>
          <a:lstStyle/>
          <a:p>
            <a:pPr>
              <a:defRPr/>
            </a:pPr>
            <a:r>
              <a:rPr lang="en-US"/>
              <a:t>U.S. Environmental Protection Agency</a:t>
            </a:r>
          </a:p>
        </p:txBody>
      </p:sp>
      <p:sp>
        <p:nvSpPr>
          <p:cNvPr id="4" name="Slide Number Placeholder 3">
            <a:extLst>
              <a:ext uri="{FF2B5EF4-FFF2-40B4-BE49-F238E27FC236}">
                <a16:creationId xmlns:a16="http://schemas.microsoft.com/office/drawing/2014/main" id="{4F2B93C6-86FB-4105-8B2D-BD665389B915}"/>
              </a:ext>
            </a:extLst>
          </p:cNvPr>
          <p:cNvSpPr>
            <a:spLocks noGrp="1"/>
          </p:cNvSpPr>
          <p:nvPr>
            <p:ph type="sldNum" sz="quarter" idx="12"/>
          </p:nvPr>
        </p:nvSpPr>
        <p:spPr/>
        <p:txBody>
          <a:bodyPr/>
          <a:lstStyle/>
          <a:p>
            <a:pPr>
              <a:defRPr/>
            </a:pPr>
            <a:fld id="{284524D6-0BE7-4F16-A75C-66F0482CBA1B}" type="slidenum">
              <a:rPr lang="en-US" smtClean="0"/>
              <a:pPr>
                <a:defRPr/>
              </a:pPr>
              <a:t>12</a:t>
            </a:fld>
            <a:endParaRPr lang="en-US"/>
          </a:p>
        </p:txBody>
      </p:sp>
      <p:pic>
        <p:nvPicPr>
          <p:cNvPr id="5" name="Picture 4">
            <a:extLst>
              <a:ext uri="{FF2B5EF4-FFF2-40B4-BE49-F238E27FC236}">
                <a16:creationId xmlns:a16="http://schemas.microsoft.com/office/drawing/2014/main" id="{991E1425-B12C-4F4C-9BAE-A9C6CD3047EF}"/>
              </a:ext>
            </a:extLst>
          </p:cNvPr>
          <p:cNvPicPr>
            <a:picLocks noChangeAspect="1"/>
          </p:cNvPicPr>
          <p:nvPr/>
        </p:nvPicPr>
        <p:blipFill rotWithShape="1">
          <a:blip r:embed="rId3"/>
          <a:srcRect l="35000" t="23333" r="32500" b="12667"/>
          <a:stretch/>
        </p:blipFill>
        <p:spPr>
          <a:xfrm>
            <a:off x="76200" y="47244"/>
            <a:ext cx="3352800" cy="3962400"/>
          </a:xfrm>
          <a:prstGeom prst="rect">
            <a:avLst/>
          </a:prstGeom>
        </p:spPr>
      </p:pic>
      <p:pic>
        <p:nvPicPr>
          <p:cNvPr id="6" name="Picture 5">
            <a:extLst>
              <a:ext uri="{FF2B5EF4-FFF2-40B4-BE49-F238E27FC236}">
                <a16:creationId xmlns:a16="http://schemas.microsoft.com/office/drawing/2014/main" id="{3B8D11D1-F975-4DD5-96CF-BF208D1C79E1}"/>
              </a:ext>
            </a:extLst>
          </p:cNvPr>
          <p:cNvPicPr>
            <a:picLocks noChangeAspect="1"/>
          </p:cNvPicPr>
          <p:nvPr/>
        </p:nvPicPr>
        <p:blipFill rotWithShape="1">
          <a:blip r:embed="rId4"/>
          <a:srcRect l="34962" t="27333" r="33652" b="10546"/>
          <a:stretch/>
        </p:blipFill>
        <p:spPr>
          <a:xfrm>
            <a:off x="914800" y="644936"/>
            <a:ext cx="4559699" cy="4281668"/>
          </a:xfrm>
          <a:prstGeom prst="rect">
            <a:avLst/>
          </a:prstGeom>
        </p:spPr>
      </p:pic>
      <p:pic>
        <p:nvPicPr>
          <p:cNvPr id="7" name="Picture 6">
            <a:extLst>
              <a:ext uri="{FF2B5EF4-FFF2-40B4-BE49-F238E27FC236}">
                <a16:creationId xmlns:a16="http://schemas.microsoft.com/office/drawing/2014/main" id="{ACF586EB-5676-4CA3-9860-3BEE83835D97}"/>
              </a:ext>
            </a:extLst>
          </p:cNvPr>
          <p:cNvPicPr>
            <a:picLocks noChangeAspect="1"/>
          </p:cNvPicPr>
          <p:nvPr/>
        </p:nvPicPr>
        <p:blipFill rotWithShape="1">
          <a:blip r:embed="rId5"/>
          <a:srcRect l="36179" t="24863" r="32500" b="12920"/>
          <a:stretch/>
        </p:blipFill>
        <p:spPr>
          <a:xfrm>
            <a:off x="2286000" y="1219200"/>
            <a:ext cx="6705600" cy="6195609"/>
          </a:xfrm>
          <a:prstGeom prst="rect">
            <a:avLst/>
          </a:prstGeom>
        </p:spPr>
      </p:pic>
    </p:spTree>
    <p:extLst>
      <p:ext uri="{BB962C8B-B14F-4D97-AF65-F5344CB8AC3E}">
        <p14:creationId xmlns:p14="http://schemas.microsoft.com/office/powerpoint/2010/main" val="2645248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112DAA-C4CE-43F8-A74F-D313A8D51053}"/>
              </a:ext>
            </a:extLst>
          </p:cNvPr>
          <p:cNvSpPr>
            <a:spLocks noGrp="1"/>
          </p:cNvSpPr>
          <p:nvPr>
            <p:ph type="dt" sz="half" idx="10"/>
          </p:nvPr>
        </p:nvSpPr>
        <p:spPr/>
        <p:txBody>
          <a:bodyPr/>
          <a:lstStyle/>
          <a:p>
            <a:pPr>
              <a:defRPr/>
            </a:pPr>
            <a:fld id="{D23E79DB-15FD-4E62-A626-0C74190C7C5F}" type="datetime1">
              <a:rPr lang="en-US" smtClean="0"/>
              <a:pPr>
                <a:defRPr/>
              </a:pPr>
              <a:t>10/12/2018</a:t>
            </a:fld>
            <a:endParaRPr lang="en-US"/>
          </a:p>
        </p:txBody>
      </p:sp>
      <p:sp>
        <p:nvSpPr>
          <p:cNvPr id="3" name="Footer Placeholder 2">
            <a:extLst>
              <a:ext uri="{FF2B5EF4-FFF2-40B4-BE49-F238E27FC236}">
                <a16:creationId xmlns:a16="http://schemas.microsoft.com/office/drawing/2014/main" id="{0DB19B83-75CC-4217-B9C0-0F0A0B49F659}"/>
              </a:ext>
            </a:extLst>
          </p:cNvPr>
          <p:cNvSpPr>
            <a:spLocks noGrp="1"/>
          </p:cNvSpPr>
          <p:nvPr>
            <p:ph type="ftr" sz="quarter" idx="11"/>
          </p:nvPr>
        </p:nvSpPr>
        <p:spPr/>
        <p:txBody>
          <a:bodyPr/>
          <a:lstStyle/>
          <a:p>
            <a:pPr>
              <a:defRPr/>
            </a:pPr>
            <a:r>
              <a:rPr lang="en-US"/>
              <a:t>U.S. Environmental Protection Agency</a:t>
            </a:r>
          </a:p>
        </p:txBody>
      </p:sp>
      <p:sp>
        <p:nvSpPr>
          <p:cNvPr id="4" name="Slide Number Placeholder 3">
            <a:extLst>
              <a:ext uri="{FF2B5EF4-FFF2-40B4-BE49-F238E27FC236}">
                <a16:creationId xmlns:a16="http://schemas.microsoft.com/office/drawing/2014/main" id="{B72A4BD2-A674-4FBB-8ECA-9FA2B002BB51}"/>
              </a:ext>
            </a:extLst>
          </p:cNvPr>
          <p:cNvSpPr>
            <a:spLocks noGrp="1"/>
          </p:cNvSpPr>
          <p:nvPr>
            <p:ph type="sldNum" sz="quarter" idx="12"/>
          </p:nvPr>
        </p:nvSpPr>
        <p:spPr/>
        <p:txBody>
          <a:bodyPr/>
          <a:lstStyle/>
          <a:p>
            <a:pPr>
              <a:defRPr/>
            </a:pPr>
            <a:fld id="{284524D6-0BE7-4F16-A75C-66F0482CBA1B}" type="slidenum">
              <a:rPr lang="en-US" smtClean="0"/>
              <a:pPr>
                <a:defRPr/>
              </a:pPr>
              <a:t>13</a:t>
            </a:fld>
            <a:endParaRPr lang="en-US"/>
          </a:p>
        </p:txBody>
      </p:sp>
      <p:pic>
        <p:nvPicPr>
          <p:cNvPr id="5" name="Picture 4">
            <a:extLst>
              <a:ext uri="{FF2B5EF4-FFF2-40B4-BE49-F238E27FC236}">
                <a16:creationId xmlns:a16="http://schemas.microsoft.com/office/drawing/2014/main" id="{C49560A7-ECF8-447C-8288-9FCFB7BDE7DA}"/>
              </a:ext>
            </a:extLst>
          </p:cNvPr>
          <p:cNvPicPr>
            <a:picLocks noChangeAspect="1"/>
          </p:cNvPicPr>
          <p:nvPr/>
        </p:nvPicPr>
        <p:blipFill rotWithShape="1">
          <a:blip r:embed="rId3"/>
          <a:srcRect l="36704" t="26788" r="35226" b="20424"/>
          <a:stretch/>
        </p:blipFill>
        <p:spPr>
          <a:xfrm>
            <a:off x="457200" y="14037"/>
            <a:ext cx="8153400" cy="6851984"/>
          </a:xfrm>
          <a:prstGeom prst="rect">
            <a:avLst/>
          </a:prstGeom>
        </p:spPr>
      </p:pic>
    </p:spTree>
    <p:extLst>
      <p:ext uri="{BB962C8B-B14F-4D97-AF65-F5344CB8AC3E}">
        <p14:creationId xmlns:p14="http://schemas.microsoft.com/office/powerpoint/2010/main" val="2871129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955" t="26605" r="34409" b="5758"/>
          <a:stretch/>
        </p:blipFill>
        <p:spPr bwMode="auto">
          <a:xfrm>
            <a:off x="1219200" y="2068703"/>
            <a:ext cx="6781800" cy="4789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53A04F42-4104-49E4-B8BC-99B3216D636F}"/>
              </a:ext>
            </a:extLst>
          </p:cNvPr>
          <p:cNvSpPr>
            <a:spLocks noGrp="1"/>
          </p:cNvSpPr>
          <p:nvPr>
            <p:ph type="title"/>
          </p:nvPr>
        </p:nvSpPr>
        <p:spPr>
          <a:xfrm>
            <a:off x="762000" y="1078103"/>
            <a:ext cx="7620000" cy="990600"/>
          </a:xfrm>
        </p:spPr>
        <p:txBody>
          <a:bodyPr/>
          <a:lstStyle/>
          <a:p>
            <a:r>
              <a:rPr lang="en-US" sz="3600" b="1" dirty="0"/>
              <a:t>Black Sky Events</a:t>
            </a:r>
          </a:p>
        </p:txBody>
      </p:sp>
    </p:spTree>
    <p:extLst>
      <p:ext uri="{BB962C8B-B14F-4D97-AF65-F5344CB8AC3E}">
        <p14:creationId xmlns:p14="http://schemas.microsoft.com/office/powerpoint/2010/main" val="2308531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964" t="26401" r="23585" b="22671"/>
          <a:stretch/>
        </p:blipFill>
        <p:spPr bwMode="auto">
          <a:xfrm>
            <a:off x="152400" y="0"/>
            <a:ext cx="8825344" cy="6350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9416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409" t="27091" r="23773" b="9879"/>
          <a:stretch/>
        </p:blipFill>
        <p:spPr bwMode="auto">
          <a:xfrm>
            <a:off x="75884" y="0"/>
            <a:ext cx="891832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9223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72" t="26605" r="35637" b="8910"/>
          <a:stretch/>
        </p:blipFill>
        <p:spPr bwMode="auto">
          <a:xfrm>
            <a:off x="152400" y="0"/>
            <a:ext cx="85344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824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F554B8-8BF6-405A-AB59-B5DFD4433420}"/>
              </a:ext>
            </a:extLst>
          </p:cNvPr>
          <p:cNvSpPr>
            <a:spLocks noGrp="1"/>
          </p:cNvSpPr>
          <p:nvPr>
            <p:ph type="dt" sz="half" idx="10"/>
          </p:nvPr>
        </p:nvSpPr>
        <p:spPr/>
        <p:txBody>
          <a:bodyPr/>
          <a:lstStyle/>
          <a:p>
            <a:pPr>
              <a:defRPr/>
            </a:pPr>
            <a:fld id="{D23E79DB-15FD-4E62-A626-0C74190C7C5F}" type="datetime1">
              <a:rPr lang="en-US" smtClean="0"/>
              <a:pPr>
                <a:defRPr/>
              </a:pPr>
              <a:t>10/12/2018</a:t>
            </a:fld>
            <a:endParaRPr lang="en-US"/>
          </a:p>
        </p:txBody>
      </p:sp>
      <p:sp>
        <p:nvSpPr>
          <p:cNvPr id="3" name="Footer Placeholder 2">
            <a:extLst>
              <a:ext uri="{FF2B5EF4-FFF2-40B4-BE49-F238E27FC236}">
                <a16:creationId xmlns:a16="http://schemas.microsoft.com/office/drawing/2014/main" id="{28B59B1D-AE8D-4413-8594-3ED7D13625C7}"/>
              </a:ext>
            </a:extLst>
          </p:cNvPr>
          <p:cNvSpPr>
            <a:spLocks noGrp="1"/>
          </p:cNvSpPr>
          <p:nvPr>
            <p:ph type="ftr" sz="quarter" idx="11"/>
          </p:nvPr>
        </p:nvSpPr>
        <p:spPr/>
        <p:txBody>
          <a:bodyPr/>
          <a:lstStyle/>
          <a:p>
            <a:pPr>
              <a:defRPr/>
            </a:pPr>
            <a:r>
              <a:rPr lang="en-US"/>
              <a:t>U.S. Environmental Protection Agency</a:t>
            </a:r>
          </a:p>
        </p:txBody>
      </p:sp>
      <p:sp>
        <p:nvSpPr>
          <p:cNvPr id="4" name="Slide Number Placeholder 3">
            <a:extLst>
              <a:ext uri="{FF2B5EF4-FFF2-40B4-BE49-F238E27FC236}">
                <a16:creationId xmlns:a16="http://schemas.microsoft.com/office/drawing/2014/main" id="{6316F320-6874-4076-A95E-7131A1A3E492}"/>
              </a:ext>
            </a:extLst>
          </p:cNvPr>
          <p:cNvSpPr>
            <a:spLocks noGrp="1"/>
          </p:cNvSpPr>
          <p:nvPr>
            <p:ph type="sldNum" sz="quarter" idx="12"/>
          </p:nvPr>
        </p:nvSpPr>
        <p:spPr/>
        <p:txBody>
          <a:bodyPr/>
          <a:lstStyle/>
          <a:p>
            <a:pPr>
              <a:defRPr/>
            </a:pPr>
            <a:fld id="{284524D6-0BE7-4F16-A75C-66F0482CBA1B}" type="slidenum">
              <a:rPr lang="en-US" smtClean="0"/>
              <a:pPr>
                <a:defRPr/>
              </a:pPr>
              <a:t>18</a:t>
            </a:fld>
            <a:endParaRPr lang="en-US"/>
          </a:p>
        </p:txBody>
      </p:sp>
      <p:pic>
        <p:nvPicPr>
          <p:cNvPr id="5" name="Picture 4">
            <a:extLst>
              <a:ext uri="{FF2B5EF4-FFF2-40B4-BE49-F238E27FC236}">
                <a16:creationId xmlns:a16="http://schemas.microsoft.com/office/drawing/2014/main" id="{C02FED6E-8133-4AC5-ABDB-7F96411A8B00}"/>
              </a:ext>
            </a:extLst>
          </p:cNvPr>
          <p:cNvPicPr>
            <a:picLocks noChangeAspect="1"/>
          </p:cNvPicPr>
          <p:nvPr/>
        </p:nvPicPr>
        <p:blipFill rotWithShape="1">
          <a:blip r:embed="rId3"/>
          <a:srcRect l="24167" t="23333" r="21667" b="10000"/>
          <a:stretch/>
        </p:blipFill>
        <p:spPr>
          <a:xfrm>
            <a:off x="0" y="0"/>
            <a:ext cx="9052560" cy="6705600"/>
          </a:xfrm>
          <a:prstGeom prst="rect">
            <a:avLst/>
          </a:prstGeom>
        </p:spPr>
      </p:pic>
    </p:spTree>
    <p:extLst>
      <p:ext uri="{BB962C8B-B14F-4D97-AF65-F5344CB8AC3E}">
        <p14:creationId xmlns:p14="http://schemas.microsoft.com/office/powerpoint/2010/main" val="2421930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170" y="990600"/>
            <a:ext cx="4070230" cy="1093398"/>
          </a:xfrm>
        </p:spPr>
        <p:txBody>
          <a:bodyPr/>
          <a:lstStyle/>
          <a:p>
            <a:r>
              <a:rPr lang="en-US" sz="4400" b="1" dirty="0"/>
              <a:t>WARNS</a:t>
            </a:r>
          </a:p>
        </p:txBody>
      </p:sp>
      <p:sp>
        <p:nvSpPr>
          <p:cNvPr id="3" name="Content Placeholder 2"/>
          <p:cNvSpPr>
            <a:spLocks noGrp="1"/>
          </p:cNvSpPr>
          <p:nvPr>
            <p:ph idx="1"/>
          </p:nvPr>
        </p:nvSpPr>
        <p:spPr>
          <a:xfrm>
            <a:off x="533400" y="1981200"/>
            <a:ext cx="4648200" cy="4114800"/>
          </a:xfrm>
        </p:spPr>
        <p:txBody>
          <a:bodyPr/>
          <a:lstStyle/>
          <a:p>
            <a:r>
              <a:rPr lang="en-US" sz="3200" dirty="0"/>
              <a:t>Network of utilities helping utilities, </a:t>
            </a:r>
          </a:p>
          <a:p>
            <a:r>
              <a:rPr lang="en-US" sz="3200" dirty="0"/>
              <a:t>Not a corporation or governmental unit</a:t>
            </a:r>
          </a:p>
          <a:p>
            <a:r>
              <a:rPr lang="en-US" sz="3200" dirty="0"/>
              <a:t>Aid each other with personnel and resources</a:t>
            </a:r>
          </a:p>
          <a:p>
            <a:pPr marL="0" indent="0">
              <a:buNone/>
            </a:pPr>
            <a:endParaRPr lang="en-US" sz="3200" dirty="0"/>
          </a:p>
          <a:p>
            <a:endParaRPr lang="en-US" dirty="0"/>
          </a:p>
        </p:txBody>
      </p:sp>
      <p:sp>
        <p:nvSpPr>
          <p:cNvPr id="4" name="Date Placeholder 3"/>
          <p:cNvSpPr>
            <a:spLocks noGrp="1"/>
          </p:cNvSpPr>
          <p:nvPr>
            <p:ph type="dt" sz="half" idx="10"/>
          </p:nvPr>
        </p:nvSpPr>
        <p:spPr/>
        <p:txBody>
          <a:bodyPr/>
          <a:lstStyle/>
          <a:p>
            <a:pPr>
              <a:defRPr/>
            </a:pPr>
            <a:fld id="{C26A48BE-35BE-4C54-A052-E2046369E791}" type="datetime1">
              <a:rPr lang="en-US" smtClean="0"/>
              <a:pPr>
                <a:defRPr/>
              </a:pPr>
              <a:t>10/12/2018</a:t>
            </a:fld>
            <a:endParaRPr lang="en-US"/>
          </a:p>
        </p:txBody>
      </p:sp>
      <p:sp>
        <p:nvSpPr>
          <p:cNvPr id="5" name="Footer Placeholder 4"/>
          <p:cNvSpPr>
            <a:spLocks noGrp="1"/>
          </p:cNvSpPr>
          <p:nvPr>
            <p:ph type="ftr" sz="quarter" idx="11"/>
          </p:nvPr>
        </p:nvSpPr>
        <p:spPr/>
        <p:txBody>
          <a:bodyPr/>
          <a:lstStyle/>
          <a:p>
            <a:pPr>
              <a:defRPr/>
            </a:pPr>
            <a:r>
              <a:rPr lang="en-US" dirty="0"/>
              <a:t> </a:t>
            </a:r>
          </a:p>
        </p:txBody>
      </p:sp>
      <p:sp>
        <p:nvSpPr>
          <p:cNvPr id="6" name="Slide Number Placeholder 5"/>
          <p:cNvSpPr>
            <a:spLocks noGrp="1"/>
          </p:cNvSpPr>
          <p:nvPr>
            <p:ph type="sldNum" sz="quarter" idx="12"/>
          </p:nvPr>
        </p:nvSpPr>
        <p:spPr/>
        <p:txBody>
          <a:bodyPr/>
          <a:lstStyle/>
          <a:p>
            <a:pPr>
              <a:defRPr/>
            </a:pPr>
            <a:fld id="{9216B65A-7BB7-4CE1-8090-2E8075CA98C9}" type="slidenum">
              <a:rPr lang="en-US" smtClean="0"/>
              <a:pPr>
                <a:defRPr/>
              </a:pPr>
              <a:t>19</a:t>
            </a:fld>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7177" t="-1111" b="-1"/>
          <a:stretch/>
        </p:blipFill>
        <p:spPr>
          <a:xfrm>
            <a:off x="5181600" y="-110706"/>
            <a:ext cx="3995469" cy="6934200"/>
          </a:xfrm>
          <a:prstGeom prst="rect">
            <a:avLst/>
          </a:prstGeom>
        </p:spPr>
      </p:pic>
    </p:spTree>
    <p:extLst>
      <p:ext uri="{BB962C8B-B14F-4D97-AF65-F5344CB8AC3E}">
        <p14:creationId xmlns:p14="http://schemas.microsoft.com/office/powerpoint/2010/main" val="264172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E2863F-D6F3-43A2-97C6-7AA081B004D4}"/>
              </a:ext>
            </a:extLst>
          </p:cNvPr>
          <p:cNvPicPr>
            <a:picLocks noChangeAspect="1"/>
          </p:cNvPicPr>
          <p:nvPr/>
        </p:nvPicPr>
        <p:blipFill rotWithShape="1">
          <a:blip r:embed="rId2"/>
          <a:srcRect l="18309" t="17599" r="20778" b="9334"/>
          <a:stretch/>
        </p:blipFill>
        <p:spPr>
          <a:xfrm>
            <a:off x="685800" y="219456"/>
            <a:ext cx="7924800" cy="6339840"/>
          </a:xfrm>
          <a:prstGeom prst="rect">
            <a:avLst/>
          </a:prstGeom>
        </p:spPr>
      </p:pic>
    </p:spTree>
    <p:extLst>
      <p:ext uri="{BB962C8B-B14F-4D97-AF65-F5344CB8AC3E}">
        <p14:creationId xmlns:p14="http://schemas.microsoft.com/office/powerpoint/2010/main" val="921461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C0155-B8A7-4AEF-ABC9-FA3C0F55A927}"/>
              </a:ext>
            </a:extLst>
          </p:cNvPr>
          <p:cNvSpPr>
            <a:spLocks noGrp="1"/>
          </p:cNvSpPr>
          <p:nvPr>
            <p:ph type="title"/>
          </p:nvPr>
        </p:nvSpPr>
        <p:spPr>
          <a:xfrm>
            <a:off x="762000" y="1371600"/>
            <a:ext cx="7620000" cy="762000"/>
          </a:xfrm>
        </p:spPr>
        <p:txBody>
          <a:bodyPr/>
          <a:lstStyle/>
          <a:p>
            <a:r>
              <a:rPr lang="en-US" sz="3600" b="1" dirty="0"/>
              <a:t>Questions</a:t>
            </a:r>
          </a:p>
        </p:txBody>
      </p:sp>
      <p:sp>
        <p:nvSpPr>
          <p:cNvPr id="3" name="Content Placeholder 2">
            <a:extLst>
              <a:ext uri="{FF2B5EF4-FFF2-40B4-BE49-F238E27FC236}">
                <a16:creationId xmlns:a16="http://schemas.microsoft.com/office/drawing/2014/main" id="{B951FF62-68F0-499F-A326-F07EEC5C44EA}"/>
              </a:ext>
            </a:extLst>
          </p:cNvPr>
          <p:cNvSpPr>
            <a:spLocks noGrp="1"/>
          </p:cNvSpPr>
          <p:nvPr>
            <p:ph idx="1"/>
          </p:nvPr>
        </p:nvSpPr>
        <p:spPr>
          <a:xfrm>
            <a:off x="685800" y="2286000"/>
            <a:ext cx="7772400" cy="3810000"/>
          </a:xfrm>
        </p:spPr>
        <p:txBody>
          <a:bodyPr/>
          <a:lstStyle/>
          <a:p>
            <a:pPr marL="0" indent="0">
              <a:buNone/>
            </a:pPr>
            <a:r>
              <a:rPr lang="en-US" i="1" dirty="0"/>
              <a:t>Are you on my email group?</a:t>
            </a:r>
          </a:p>
          <a:p>
            <a:pPr marL="0" indent="0">
              <a:buNone/>
            </a:pPr>
            <a:r>
              <a:rPr lang="en-US" sz="2400" dirty="0"/>
              <a:t>           If not, give me a card or send me your info</a:t>
            </a:r>
          </a:p>
          <a:p>
            <a:pPr marL="0" indent="0">
              <a:buNone/>
            </a:pPr>
            <a:endParaRPr lang="en-US" sz="2400" dirty="0"/>
          </a:p>
          <a:p>
            <a:pPr marL="0" indent="0" algn="ctr">
              <a:buNone/>
            </a:pPr>
            <a:r>
              <a:rPr lang="en-US" sz="2400" b="1" dirty="0">
                <a:solidFill>
                  <a:srgbClr val="008000"/>
                </a:solidFill>
              </a:rPr>
              <a:t>Patti Kay Wisniewski</a:t>
            </a:r>
          </a:p>
          <a:p>
            <a:pPr marL="0" indent="0" algn="ctr">
              <a:buNone/>
            </a:pPr>
            <a:r>
              <a:rPr lang="en-US" sz="2400" b="1" dirty="0">
                <a:solidFill>
                  <a:srgbClr val="008000"/>
                </a:solidFill>
              </a:rPr>
              <a:t>215-814-5668</a:t>
            </a:r>
          </a:p>
          <a:p>
            <a:pPr marL="0" indent="0" algn="ctr">
              <a:buNone/>
            </a:pPr>
            <a:r>
              <a:rPr lang="en-US" sz="2400" b="1" dirty="0">
                <a:solidFill>
                  <a:srgbClr val="008000"/>
                </a:solidFill>
              </a:rPr>
              <a:t>Wisniewski.patti-kay@epa.gov</a:t>
            </a:r>
          </a:p>
          <a:p>
            <a:pPr marL="0" indent="0">
              <a:buNone/>
            </a:pPr>
            <a:endParaRPr lang="en-US" sz="1800" b="1" dirty="0"/>
          </a:p>
          <a:p>
            <a:pPr marL="0" indent="0">
              <a:buNone/>
            </a:pPr>
            <a:endParaRPr lang="en-US" sz="1800" b="1" dirty="0"/>
          </a:p>
          <a:p>
            <a:pPr marL="0" indent="0">
              <a:buNone/>
            </a:pPr>
            <a:r>
              <a:rPr lang="en-US" sz="1800" b="1" dirty="0"/>
              <a:t>EPA webpage has a Contact Us link to reach any staff</a:t>
            </a:r>
          </a:p>
        </p:txBody>
      </p:sp>
      <p:sp>
        <p:nvSpPr>
          <p:cNvPr id="24581" name="Date Placeholder 7"/>
          <p:cNvSpPr>
            <a:spLocks noGrp="1"/>
          </p:cNvSpPr>
          <p:nvPr>
            <p:ph type="dt" sz="half" idx="10"/>
          </p:nvPr>
        </p:nvSpPr>
        <p:spPr>
          <a:noFill/>
        </p:spPr>
        <p:txBody>
          <a:bodyPr/>
          <a:lstStyle/>
          <a:p>
            <a:fld id="{09FE8C2D-73E4-4DF7-A12D-635857ED2EB3}" type="datetime1">
              <a:rPr lang="en-US"/>
              <a:pPr/>
              <a:t>10/12/2018</a:t>
            </a:fld>
            <a:endParaRPr lang="en-US"/>
          </a:p>
        </p:txBody>
      </p:sp>
      <p:sp>
        <p:nvSpPr>
          <p:cNvPr id="24583" name="Footer Placeholder 9"/>
          <p:cNvSpPr>
            <a:spLocks noGrp="1"/>
          </p:cNvSpPr>
          <p:nvPr>
            <p:ph type="ftr" sz="quarter" idx="11"/>
          </p:nvPr>
        </p:nvSpPr>
        <p:spPr>
          <a:noFill/>
        </p:spPr>
        <p:txBody>
          <a:bodyPr/>
          <a:lstStyle/>
          <a:p>
            <a:r>
              <a:rPr lang="en-US"/>
              <a:t>U.S. Environmental Protection Agency</a:t>
            </a:r>
          </a:p>
        </p:txBody>
      </p:sp>
      <p:sp>
        <p:nvSpPr>
          <p:cNvPr id="24582" name="Slide Number Placeholder 8"/>
          <p:cNvSpPr>
            <a:spLocks noGrp="1"/>
          </p:cNvSpPr>
          <p:nvPr>
            <p:ph type="sldNum" sz="quarter" idx="12"/>
          </p:nvPr>
        </p:nvSpPr>
        <p:spPr>
          <a:noFill/>
        </p:spPr>
        <p:txBody>
          <a:bodyPr/>
          <a:lstStyle/>
          <a:p>
            <a:fld id="{937E6C1E-D592-43FD-B02F-5150338E9F17}" type="slidenum">
              <a:rPr lang="en-US"/>
              <a:pPr/>
              <a:t>20</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B309B1-8A05-46CA-80B9-DBA45A166A97}"/>
              </a:ext>
            </a:extLst>
          </p:cNvPr>
          <p:cNvPicPr>
            <a:picLocks noChangeAspect="1"/>
          </p:cNvPicPr>
          <p:nvPr/>
        </p:nvPicPr>
        <p:blipFill rotWithShape="1">
          <a:blip r:embed="rId2"/>
          <a:srcRect l="12222" t="17422" r="12001" b="22845"/>
          <a:stretch/>
        </p:blipFill>
        <p:spPr>
          <a:xfrm>
            <a:off x="685800" y="304800"/>
            <a:ext cx="7924800" cy="5791200"/>
          </a:xfrm>
          <a:prstGeom prst="rect">
            <a:avLst/>
          </a:prstGeom>
        </p:spPr>
      </p:pic>
    </p:spTree>
    <p:extLst>
      <p:ext uri="{BB962C8B-B14F-4D97-AF65-F5344CB8AC3E}">
        <p14:creationId xmlns:p14="http://schemas.microsoft.com/office/powerpoint/2010/main" val="897017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E384C1-A767-4DFF-9D5D-44211F19D78D}"/>
              </a:ext>
            </a:extLst>
          </p:cNvPr>
          <p:cNvSpPr>
            <a:spLocks noGrp="1"/>
          </p:cNvSpPr>
          <p:nvPr>
            <p:ph type="dt" sz="half" idx="10"/>
          </p:nvPr>
        </p:nvSpPr>
        <p:spPr/>
        <p:txBody>
          <a:bodyPr/>
          <a:lstStyle/>
          <a:p>
            <a:pPr>
              <a:defRPr/>
            </a:pPr>
            <a:fld id="{D23E79DB-15FD-4E62-A626-0C74190C7C5F}" type="datetime1">
              <a:rPr lang="en-US" smtClean="0"/>
              <a:pPr>
                <a:defRPr/>
              </a:pPr>
              <a:t>10/12/2018</a:t>
            </a:fld>
            <a:endParaRPr lang="en-US"/>
          </a:p>
        </p:txBody>
      </p:sp>
      <p:sp>
        <p:nvSpPr>
          <p:cNvPr id="3" name="Footer Placeholder 2">
            <a:extLst>
              <a:ext uri="{FF2B5EF4-FFF2-40B4-BE49-F238E27FC236}">
                <a16:creationId xmlns:a16="http://schemas.microsoft.com/office/drawing/2014/main" id="{FC51A2CE-0C37-4099-9579-B3644727EB66}"/>
              </a:ext>
            </a:extLst>
          </p:cNvPr>
          <p:cNvSpPr>
            <a:spLocks noGrp="1"/>
          </p:cNvSpPr>
          <p:nvPr>
            <p:ph type="ftr" sz="quarter" idx="11"/>
          </p:nvPr>
        </p:nvSpPr>
        <p:spPr/>
        <p:txBody>
          <a:bodyPr/>
          <a:lstStyle/>
          <a:p>
            <a:pPr>
              <a:defRPr/>
            </a:pPr>
            <a:r>
              <a:rPr lang="en-US"/>
              <a:t>U.S. Environmental Protection Agency</a:t>
            </a:r>
          </a:p>
        </p:txBody>
      </p:sp>
      <p:sp>
        <p:nvSpPr>
          <p:cNvPr id="4" name="Slide Number Placeholder 3">
            <a:extLst>
              <a:ext uri="{FF2B5EF4-FFF2-40B4-BE49-F238E27FC236}">
                <a16:creationId xmlns:a16="http://schemas.microsoft.com/office/drawing/2014/main" id="{1F7E07EB-5576-4465-A340-3056E3665C48}"/>
              </a:ext>
            </a:extLst>
          </p:cNvPr>
          <p:cNvSpPr>
            <a:spLocks noGrp="1"/>
          </p:cNvSpPr>
          <p:nvPr>
            <p:ph type="sldNum" sz="quarter" idx="12"/>
          </p:nvPr>
        </p:nvSpPr>
        <p:spPr/>
        <p:txBody>
          <a:bodyPr/>
          <a:lstStyle/>
          <a:p>
            <a:pPr>
              <a:defRPr/>
            </a:pPr>
            <a:fld id="{284524D6-0BE7-4F16-A75C-66F0482CBA1B}" type="slidenum">
              <a:rPr lang="en-US" smtClean="0"/>
              <a:pPr>
                <a:defRPr/>
              </a:pPr>
              <a:t>4</a:t>
            </a:fld>
            <a:endParaRPr lang="en-US"/>
          </a:p>
        </p:txBody>
      </p:sp>
      <p:pic>
        <p:nvPicPr>
          <p:cNvPr id="6" name="Picture 5">
            <a:extLst>
              <a:ext uri="{FF2B5EF4-FFF2-40B4-BE49-F238E27FC236}">
                <a16:creationId xmlns:a16="http://schemas.microsoft.com/office/drawing/2014/main" id="{4AF5B032-605B-44DC-9262-F99E32C27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2438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2565"/>
            <a:ext cx="6172200" cy="990600"/>
          </a:xfrm>
        </p:spPr>
        <p:txBody>
          <a:bodyPr/>
          <a:lstStyle/>
          <a:p>
            <a:r>
              <a:rPr lang="en-US" sz="3600" b="1" i="1" dirty="0"/>
              <a:t>All Hazards Resiliency</a:t>
            </a:r>
          </a:p>
        </p:txBody>
      </p:sp>
      <p:sp>
        <p:nvSpPr>
          <p:cNvPr id="6" name="Content Placeholder 5"/>
          <p:cNvSpPr>
            <a:spLocks noGrp="1"/>
          </p:cNvSpPr>
          <p:nvPr>
            <p:ph sz="half" idx="1"/>
          </p:nvPr>
        </p:nvSpPr>
        <p:spPr>
          <a:xfrm>
            <a:off x="609600" y="2057400"/>
            <a:ext cx="5334000" cy="3917873"/>
          </a:xfrm>
        </p:spPr>
        <p:txBody>
          <a:bodyPr/>
          <a:lstStyle/>
          <a:p>
            <a:r>
              <a:rPr lang="en-US" dirty="0"/>
              <a:t>Adapting to climate change</a:t>
            </a:r>
          </a:p>
          <a:p>
            <a:r>
              <a:rPr lang="en-US" dirty="0"/>
              <a:t>Security – physical and cyber</a:t>
            </a:r>
          </a:p>
          <a:p>
            <a:r>
              <a:rPr lang="en-US" dirty="0"/>
              <a:t>Preparedness / Response</a:t>
            </a:r>
          </a:p>
          <a:p>
            <a:r>
              <a:rPr lang="en-US" dirty="0"/>
              <a:t>Safety</a:t>
            </a:r>
          </a:p>
          <a:p>
            <a:r>
              <a:rPr lang="en-US" dirty="0"/>
              <a:t>Algal Blooms</a:t>
            </a:r>
          </a:p>
          <a:p>
            <a:r>
              <a:rPr lang="en-US" dirty="0"/>
              <a:t>Business Continuity (COOP)</a:t>
            </a:r>
          </a:p>
          <a:p>
            <a:r>
              <a:rPr lang="en-US" dirty="0"/>
              <a:t>Sustainability</a:t>
            </a:r>
          </a:p>
          <a:p>
            <a:r>
              <a:rPr lang="en-US" dirty="0"/>
              <a:t>Pandemic Flu Planning</a:t>
            </a:r>
          </a:p>
          <a:p>
            <a:pPr marL="0" indent="0">
              <a:buNone/>
            </a:pP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F272C86-3EB4-4874-A065-184201560758}" type="datetime1">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8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10/12/2018</a:t>
            </a:fld>
            <a:endParaRPr kumimoji="0" lang="en-US" sz="1400" b="0" i="0" u="none" strike="noStrike" kern="1200" cap="none" spc="0" normalizeH="0" baseline="0" noProof="0">
              <a:ln>
                <a:noFill/>
              </a:ln>
              <a:solidFill>
                <a:srgbClr val="000000"/>
              </a:solidFill>
              <a:effectLst/>
              <a:uLnTx/>
              <a:uFillTx/>
              <a:latin typeface="Arial" charset="0"/>
              <a:ea typeface="ＭＳ Ｐゴシック" pitchFamily="84"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pitchFamily="84" charset="-128"/>
                <a:cs typeface="+mn-cs"/>
              </a:rPr>
              <a:t>U.S. Environmental Protection Agency</a:t>
            </a: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66F7F30-E968-49E8-A8A9-1CA8407DAB69}"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400" b="0" i="0" u="none" strike="noStrike" kern="1200" cap="none" spc="0" normalizeH="0" baseline="0" noProof="0">
              <a:ln>
                <a:noFill/>
              </a:ln>
              <a:solidFill>
                <a:srgbClr val="000000"/>
              </a:solidFill>
              <a:effectLst/>
              <a:uLnTx/>
              <a:uFillTx/>
              <a:latin typeface="Arial" charset="0"/>
              <a:ea typeface="ＭＳ Ｐゴシック" pitchFamily="84" charset="-128"/>
              <a:cs typeface="+mn-cs"/>
            </a:endParaRPr>
          </a:p>
        </p:txBody>
      </p:sp>
      <p:pic>
        <p:nvPicPr>
          <p:cNvPr id="8" name="Picture 6"/>
          <p:cNvPicPr>
            <a:picLocks noGrp="1" noChangeAspect="1" noChangeArrowheads="1"/>
          </p:cNvPicPr>
          <p:nvPr>
            <p:ph sz="half" idx="2"/>
          </p:nvPr>
        </p:nvPicPr>
        <p:blipFill>
          <a:blip r:embed="rId3" cstate="print"/>
          <a:srcRect/>
          <a:stretch>
            <a:fillRect/>
          </a:stretch>
        </p:blipFill>
        <p:spPr bwMode="auto">
          <a:xfrm>
            <a:off x="6858000" y="4343399"/>
            <a:ext cx="1981200" cy="1811215"/>
          </a:xfrm>
          <a:prstGeom prst="rect">
            <a:avLst/>
          </a:prstGeom>
          <a:noFill/>
          <a:ln w="9525">
            <a:noFill/>
            <a:miter lim="800000"/>
            <a:headEnd/>
            <a:tailEnd/>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0925" y="2770495"/>
            <a:ext cx="1981200" cy="159189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1447800"/>
            <a:ext cx="1994125" cy="1447800"/>
          </a:xfrm>
          <a:prstGeom prst="rect">
            <a:avLst/>
          </a:prstGeom>
        </p:spPr>
      </p:pic>
    </p:spTree>
    <p:extLst>
      <p:ext uri="{BB962C8B-B14F-4D97-AF65-F5344CB8AC3E}">
        <p14:creationId xmlns:p14="http://schemas.microsoft.com/office/powerpoint/2010/main" val="2921098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4419600" cy="868362"/>
          </a:xfrm>
        </p:spPr>
        <p:txBody>
          <a:bodyPr/>
          <a:lstStyle/>
          <a:p>
            <a:r>
              <a:rPr lang="en-US" sz="3600" dirty="0">
                <a:solidFill>
                  <a:schemeClr val="bg1"/>
                </a:solidFill>
              </a:rPr>
              <a:t>Wake-Up Calls?</a:t>
            </a:r>
          </a:p>
        </p:txBody>
      </p:sp>
      <p:sp>
        <p:nvSpPr>
          <p:cNvPr id="5" name="Content Placeholder 4"/>
          <p:cNvSpPr>
            <a:spLocks noGrp="1"/>
          </p:cNvSpPr>
          <p:nvPr>
            <p:ph idx="1"/>
          </p:nvPr>
        </p:nvSpPr>
        <p:spPr>
          <a:xfrm>
            <a:off x="381000" y="1905000"/>
            <a:ext cx="8229600" cy="3910914"/>
          </a:xfrm>
        </p:spPr>
        <p:txBody>
          <a:bodyPr>
            <a:normAutofit/>
          </a:bodyPr>
          <a:lstStyle/>
          <a:p>
            <a:r>
              <a:rPr lang="en-US" b="1" dirty="0"/>
              <a:t>Catalog of impacts to water systems</a:t>
            </a:r>
            <a:r>
              <a:rPr lang="en-US" dirty="0"/>
              <a:t>, e.g.</a:t>
            </a:r>
          </a:p>
          <a:p>
            <a:pPr lvl="1">
              <a:buFont typeface="Wingdings" panose="05000000000000000000" pitchFamily="2" charset="2"/>
              <a:buChar char="Ø"/>
            </a:pPr>
            <a:r>
              <a:rPr lang="en-US" dirty="0"/>
              <a:t>Freedom Chemical - Charleston, WV</a:t>
            </a:r>
          </a:p>
          <a:p>
            <a:pPr lvl="1">
              <a:buFont typeface="Wingdings" panose="05000000000000000000" pitchFamily="2" charset="2"/>
              <a:buChar char="Ø"/>
            </a:pPr>
            <a:r>
              <a:rPr lang="en-US" dirty="0"/>
              <a:t>Duke Energy coal ash – Dan River intakes, VA</a:t>
            </a:r>
          </a:p>
          <a:p>
            <a:pPr lvl="1">
              <a:buFont typeface="Wingdings" panose="05000000000000000000" pitchFamily="2" charset="2"/>
              <a:buChar char="Ø"/>
            </a:pPr>
            <a:r>
              <a:rPr lang="en-US" dirty="0"/>
              <a:t>Walkersville, MD - sewage &amp; manure </a:t>
            </a:r>
          </a:p>
          <a:p>
            <a:pPr lvl="1">
              <a:buFont typeface="Wingdings" panose="05000000000000000000" pitchFamily="2" charset="2"/>
              <a:buChar char="Ø"/>
            </a:pPr>
            <a:r>
              <a:rPr lang="en-US" dirty="0"/>
              <a:t>Colonial pipeline oil spill – Fairfax Water, VA</a:t>
            </a:r>
          </a:p>
          <a:p>
            <a:pPr lvl="1">
              <a:buFont typeface="Wingdings" panose="05000000000000000000" pitchFamily="2" charset="2"/>
              <a:buChar char="Ø"/>
            </a:pPr>
            <a:r>
              <a:rPr lang="en-US" dirty="0"/>
              <a:t>Derecho, TS Lee, Superstorm Sandy – damage &amp;  power outages</a:t>
            </a:r>
          </a:p>
          <a:p>
            <a:pPr lvl="1">
              <a:buFont typeface="Wingdings" panose="05000000000000000000" pitchFamily="2" charset="2"/>
              <a:buChar char="Ø"/>
            </a:pPr>
            <a:r>
              <a:rPr lang="en-US" dirty="0"/>
              <a:t>Others, and near misses</a:t>
            </a:r>
          </a:p>
          <a:p>
            <a:pPr lvl="1"/>
            <a:endParaRPr lang="en-US" dirty="0"/>
          </a:p>
          <a:p>
            <a:endParaRPr lang="en-US" dirty="0"/>
          </a:p>
        </p:txBody>
      </p:sp>
    </p:spTree>
    <p:extLst>
      <p:ext uri="{BB962C8B-B14F-4D97-AF65-F5344CB8AC3E}">
        <p14:creationId xmlns:p14="http://schemas.microsoft.com/office/powerpoint/2010/main" val="169185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42950" y="1447800"/>
            <a:ext cx="7829550" cy="441056"/>
          </a:xfrm>
        </p:spPr>
        <p:txBody>
          <a:bodyPr/>
          <a:lstStyle/>
          <a:p>
            <a:pPr eaLnBrk="1" hangingPunct="1"/>
            <a:r>
              <a:rPr lang="en-US" sz="3600" dirty="0"/>
              <a:t>Water Sector Interdependencies</a:t>
            </a:r>
            <a:br>
              <a:rPr lang="en-US" dirty="0"/>
            </a:br>
            <a:endParaRPr lang="en-US" dirty="0"/>
          </a:p>
        </p:txBody>
      </p:sp>
      <p:sp>
        <p:nvSpPr>
          <p:cNvPr id="7" name="Rectangle 3"/>
          <p:cNvSpPr txBox="1">
            <a:spLocks noChangeArrowheads="1"/>
          </p:cNvSpPr>
          <p:nvPr/>
        </p:nvSpPr>
        <p:spPr bwMode="auto">
          <a:xfrm>
            <a:off x="742950" y="1888856"/>
            <a:ext cx="3829050" cy="1504950"/>
          </a:xfrm>
          <a:prstGeom prst="rect">
            <a:avLst/>
          </a:prstGeom>
          <a:noFill/>
          <a:ln w="9525">
            <a:noFill/>
            <a:miter lim="800000"/>
            <a:headEnd/>
            <a:tailEnd/>
          </a:ln>
        </p:spPr>
        <p:txBody>
          <a:bodyPr/>
          <a:lstStyle/>
          <a:p>
            <a:pPr fontAlgn="base">
              <a:spcBef>
                <a:spcPct val="30000"/>
              </a:spcBef>
              <a:spcAft>
                <a:spcPct val="0"/>
              </a:spcAft>
              <a:defRPr/>
            </a:pPr>
            <a:r>
              <a:rPr lang="en-US" sz="1950" b="1" dirty="0">
                <a:solidFill>
                  <a:srgbClr val="25387D"/>
                </a:solidFill>
              </a:rPr>
              <a:t>The following community services share interdependencies with the water sector:</a:t>
            </a:r>
          </a:p>
        </p:txBody>
      </p:sp>
      <p:sp>
        <p:nvSpPr>
          <p:cNvPr id="10" name="Rectangle 3"/>
          <p:cNvSpPr txBox="1">
            <a:spLocks noChangeArrowheads="1"/>
          </p:cNvSpPr>
          <p:nvPr/>
        </p:nvSpPr>
        <p:spPr bwMode="auto">
          <a:xfrm>
            <a:off x="4648200" y="1888856"/>
            <a:ext cx="3924300" cy="4724400"/>
          </a:xfrm>
          <a:prstGeom prst="rect">
            <a:avLst/>
          </a:prstGeom>
          <a:noFill/>
          <a:ln w="9525">
            <a:noFill/>
            <a:miter lim="800000"/>
            <a:headEnd/>
            <a:tailEnd/>
          </a:ln>
        </p:spPr>
        <p:txBody>
          <a:bodyPr/>
          <a:lstStyle/>
          <a:p>
            <a:pPr marL="257175" indent="-257175">
              <a:spcBef>
                <a:spcPts val="450"/>
              </a:spcBef>
              <a:buFont typeface="Arial" pitchFamily="34" charset="0"/>
              <a:buChar char="•"/>
              <a:defRPr/>
            </a:pPr>
            <a:r>
              <a:rPr lang="en-US" b="1" dirty="0">
                <a:solidFill>
                  <a:srgbClr val="25387D"/>
                </a:solidFill>
              </a:rPr>
              <a:t>Emergency services</a:t>
            </a:r>
          </a:p>
          <a:p>
            <a:pPr marL="257175" indent="-257175">
              <a:spcBef>
                <a:spcPts val="450"/>
              </a:spcBef>
              <a:buFont typeface="Arial" pitchFamily="34" charset="0"/>
              <a:buChar char="•"/>
              <a:defRPr/>
            </a:pPr>
            <a:r>
              <a:rPr lang="en-US" b="1" dirty="0">
                <a:solidFill>
                  <a:srgbClr val="25387D"/>
                </a:solidFill>
              </a:rPr>
              <a:t>Healthcare facilities </a:t>
            </a:r>
          </a:p>
          <a:p>
            <a:pPr marL="257175" indent="-257175">
              <a:spcBef>
                <a:spcPts val="450"/>
              </a:spcBef>
              <a:buFont typeface="Arial" pitchFamily="34" charset="0"/>
              <a:buChar char="•"/>
              <a:defRPr/>
            </a:pPr>
            <a:r>
              <a:rPr lang="en-US" b="1" dirty="0">
                <a:solidFill>
                  <a:srgbClr val="25387D"/>
                </a:solidFill>
              </a:rPr>
              <a:t>Schools </a:t>
            </a:r>
          </a:p>
          <a:p>
            <a:pPr marL="257175" indent="-257175">
              <a:spcBef>
                <a:spcPts val="450"/>
              </a:spcBef>
              <a:buFont typeface="Arial" pitchFamily="34" charset="0"/>
              <a:buChar char="•"/>
              <a:defRPr/>
            </a:pPr>
            <a:r>
              <a:rPr lang="en-US" b="1" dirty="0">
                <a:solidFill>
                  <a:srgbClr val="25387D"/>
                </a:solidFill>
              </a:rPr>
              <a:t>Transportation </a:t>
            </a:r>
          </a:p>
          <a:p>
            <a:pPr marL="257175" indent="-257175">
              <a:spcBef>
                <a:spcPts val="450"/>
              </a:spcBef>
              <a:buFont typeface="Arial" pitchFamily="34" charset="0"/>
              <a:buChar char="•"/>
              <a:defRPr/>
            </a:pPr>
            <a:r>
              <a:rPr lang="en-US" b="1" dirty="0">
                <a:solidFill>
                  <a:srgbClr val="25387D"/>
                </a:solidFill>
              </a:rPr>
              <a:t>Energy Production </a:t>
            </a:r>
          </a:p>
          <a:p>
            <a:pPr marL="257175" indent="-257175">
              <a:spcBef>
                <a:spcPts val="450"/>
              </a:spcBef>
              <a:buFont typeface="Arial" pitchFamily="34" charset="0"/>
              <a:buChar char="•"/>
              <a:defRPr/>
            </a:pPr>
            <a:r>
              <a:rPr lang="en-US" b="1" dirty="0">
                <a:solidFill>
                  <a:srgbClr val="25387D"/>
                </a:solidFill>
              </a:rPr>
              <a:t>Postal and shipping services </a:t>
            </a:r>
          </a:p>
          <a:p>
            <a:pPr marL="257175" indent="-257175">
              <a:spcBef>
                <a:spcPts val="450"/>
              </a:spcBef>
              <a:buFont typeface="Arial" pitchFamily="34" charset="0"/>
              <a:buChar char="•"/>
              <a:defRPr/>
            </a:pPr>
            <a:r>
              <a:rPr lang="en-US" b="1" dirty="0">
                <a:solidFill>
                  <a:srgbClr val="25387D"/>
                </a:solidFill>
              </a:rPr>
              <a:t>Telecommunications</a:t>
            </a:r>
          </a:p>
          <a:p>
            <a:pPr marL="257175" indent="-257175">
              <a:spcBef>
                <a:spcPts val="450"/>
              </a:spcBef>
              <a:buFont typeface="Arial" pitchFamily="34" charset="0"/>
              <a:buChar char="•"/>
              <a:defRPr/>
            </a:pPr>
            <a:r>
              <a:rPr lang="en-US" b="1" dirty="0">
                <a:solidFill>
                  <a:srgbClr val="25387D"/>
                </a:solidFill>
              </a:rPr>
              <a:t>Food and beverage production and preparation </a:t>
            </a:r>
          </a:p>
          <a:p>
            <a:pPr marL="257175" indent="-257175">
              <a:spcBef>
                <a:spcPts val="450"/>
              </a:spcBef>
              <a:buFont typeface="Arial" pitchFamily="34" charset="0"/>
              <a:buChar char="•"/>
              <a:defRPr/>
            </a:pPr>
            <a:endParaRPr lang="en-US" sz="1800" b="1" dirty="0">
              <a:solidFill>
                <a:srgbClr val="25387D"/>
              </a:solidFill>
            </a:endParaRPr>
          </a:p>
        </p:txBody>
      </p:sp>
      <p:pic>
        <p:nvPicPr>
          <p:cNvPr id="34821" name="Picture 10" descr="Greenshot_2011-04-01_16-33-39.jpg"/>
          <p:cNvPicPr>
            <a:picLocks noChangeAspect="1"/>
          </p:cNvPicPr>
          <p:nvPr/>
        </p:nvPicPr>
        <p:blipFill>
          <a:blip r:embed="rId4" cstate="print"/>
          <a:srcRect/>
          <a:stretch>
            <a:fillRect/>
          </a:stretch>
        </p:blipFill>
        <p:spPr bwMode="auto">
          <a:xfrm>
            <a:off x="646697" y="3393806"/>
            <a:ext cx="3651151" cy="3083194"/>
          </a:xfrm>
          <a:prstGeom prst="rect">
            <a:avLst/>
          </a:prstGeom>
          <a:noFill/>
          <a:ln w="9525">
            <a:noFill/>
            <a:miter lim="800000"/>
            <a:headEnd/>
            <a:tailEnd/>
          </a:ln>
        </p:spPr>
      </p:pic>
      <p:pic>
        <p:nvPicPr>
          <p:cNvPr id="6" name="Picture 4" descr="colorchange_epa_seal pantone trim"/>
          <p:cNvPicPr>
            <a:picLocks noChangeAspect="1" noChangeArrowheads="1"/>
          </p:cNvPicPr>
          <p:nvPr/>
        </p:nvPicPr>
        <p:blipFill>
          <a:blip r:embed="rId5" cstate="print"/>
          <a:srcRect/>
          <a:stretch>
            <a:fillRect/>
          </a:stretch>
        </p:blipFill>
        <p:spPr bwMode="auto">
          <a:xfrm>
            <a:off x="7086600" y="170804"/>
            <a:ext cx="990600" cy="9906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774256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C26A48BE-35BE-4C54-A052-E2046369E791}" type="datetime1">
              <a:rPr lang="en-US" smtClean="0"/>
              <a:pPr>
                <a:defRPr/>
              </a:pPr>
              <a:t>10/12/2018</a:t>
            </a:fld>
            <a:endParaRPr lang="en-US"/>
          </a:p>
        </p:txBody>
      </p:sp>
      <p:sp>
        <p:nvSpPr>
          <p:cNvPr id="5" name="Footer Placeholder 4"/>
          <p:cNvSpPr>
            <a:spLocks noGrp="1"/>
          </p:cNvSpPr>
          <p:nvPr>
            <p:ph type="ftr" sz="quarter" idx="11"/>
          </p:nvPr>
        </p:nvSpPr>
        <p:spPr/>
        <p:txBody>
          <a:bodyPr/>
          <a:lstStyle/>
          <a:p>
            <a:pPr>
              <a:defRPr/>
            </a:pPr>
            <a:r>
              <a:rPr lang="en-US"/>
              <a:t>U.S. Environmental Protection Agency</a:t>
            </a:r>
          </a:p>
        </p:txBody>
      </p:sp>
      <p:sp>
        <p:nvSpPr>
          <p:cNvPr id="6" name="Slide Number Placeholder 5"/>
          <p:cNvSpPr>
            <a:spLocks noGrp="1"/>
          </p:cNvSpPr>
          <p:nvPr>
            <p:ph type="sldNum" sz="quarter" idx="12"/>
          </p:nvPr>
        </p:nvSpPr>
        <p:spPr/>
        <p:txBody>
          <a:bodyPr/>
          <a:lstStyle/>
          <a:p>
            <a:pPr>
              <a:defRPr/>
            </a:pPr>
            <a:fld id="{9216B65A-7BB7-4CE1-8090-2E8075CA98C9}" type="slidenum">
              <a:rPr lang="en-US" smtClean="0"/>
              <a:pPr>
                <a:defRPr/>
              </a:pPr>
              <a:t>8</a:t>
            </a:fld>
            <a:endParaRPr lang="en-US" dirty="0"/>
          </a:p>
        </p:txBody>
      </p:sp>
      <p:sp>
        <p:nvSpPr>
          <p:cNvPr id="3" name="Content Placeholder 2"/>
          <p:cNvSpPr>
            <a:spLocks noGrp="1"/>
          </p:cNvSpPr>
          <p:nvPr>
            <p:ph idx="4294967295"/>
          </p:nvPr>
        </p:nvSpPr>
        <p:spPr>
          <a:xfrm>
            <a:off x="228600" y="1219200"/>
            <a:ext cx="8915400" cy="4876800"/>
          </a:xfrm>
        </p:spPr>
        <p:txBody>
          <a:bodyPr/>
          <a:lstStyle/>
          <a:p>
            <a:pPr marL="0" indent="0">
              <a:buNone/>
            </a:pPr>
            <a:r>
              <a:rPr lang="en-US" sz="3200" b="1" dirty="0"/>
              <a:t>Past Disaster Response Lessons Learned </a:t>
            </a:r>
          </a:p>
          <a:p>
            <a:pPr marL="0" indent="0">
              <a:buNone/>
            </a:pPr>
            <a:endParaRPr lang="en-US" sz="1200" b="1" dirty="0"/>
          </a:p>
          <a:p>
            <a:pPr marL="800100" lvl="2" indent="0">
              <a:buNone/>
            </a:pPr>
            <a:r>
              <a:rPr lang="en-US" sz="2800" dirty="0"/>
              <a:t>Utility operations are specialized; </a:t>
            </a:r>
          </a:p>
          <a:p>
            <a:pPr marL="800100" lvl="2" indent="0">
              <a:buNone/>
            </a:pPr>
            <a:r>
              <a:rPr lang="en-US" sz="2800" dirty="0"/>
              <a:t>Utilities must be self-sufficient; </a:t>
            </a:r>
          </a:p>
          <a:p>
            <a:pPr marL="800100" lvl="2" indent="0">
              <a:buNone/>
            </a:pPr>
            <a:r>
              <a:rPr lang="en-US" sz="2800" dirty="0"/>
              <a:t>All emergencies are local at the start; </a:t>
            </a:r>
          </a:p>
          <a:p>
            <a:pPr marL="800100" lvl="2" indent="0">
              <a:buNone/>
            </a:pPr>
            <a:r>
              <a:rPr lang="en-US" sz="2800" dirty="0"/>
              <a:t>Utilities must fill the gap between disaster onset 	  and arrival of government aid;</a:t>
            </a:r>
          </a:p>
          <a:p>
            <a:pPr marL="800100" lvl="2" indent="0">
              <a:buNone/>
            </a:pPr>
            <a:r>
              <a:rPr lang="en-US" sz="2800" dirty="0"/>
              <a:t>FEMA is muscular but not agile; </a:t>
            </a:r>
          </a:p>
          <a:p>
            <a:pPr marL="800100" lvl="2" indent="0">
              <a:buNone/>
            </a:pPr>
            <a:r>
              <a:rPr lang="en-US" sz="2800" i="1" dirty="0"/>
              <a:t>Water restoration brings hope!</a:t>
            </a:r>
          </a:p>
          <a:p>
            <a:endParaRPr lang="en-US" dirty="0"/>
          </a:p>
        </p:txBody>
      </p:sp>
    </p:spTree>
    <p:extLst>
      <p:ext uri="{BB962C8B-B14F-4D97-AF65-F5344CB8AC3E}">
        <p14:creationId xmlns:p14="http://schemas.microsoft.com/office/powerpoint/2010/main" val="248909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94426" y="1324125"/>
            <a:ext cx="7772400" cy="579437"/>
          </a:xfrm>
        </p:spPr>
        <p:txBody>
          <a:bodyPr anchor="t"/>
          <a:lstStyle/>
          <a:p>
            <a:pPr eaLnBrk="1" hangingPunct="1"/>
            <a:r>
              <a:rPr lang="en-US" sz="4400" b="1" dirty="0"/>
              <a:t>Resilience</a:t>
            </a:r>
          </a:p>
        </p:txBody>
      </p:sp>
      <p:sp>
        <p:nvSpPr>
          <p:cNvPr id="18435" name="Rectangle 3"/>
          <p:cNvSpPr>
            <a:spLocks noGrp="1" noChangeArrowheads="1"/>
          </p:cNvSpPr>
          <p:nvPr>
            <p:ph type="body" idx="1"/>
          </p:nvPr>
        </p:nvSpPr>
        <p:spPr>
          <a:xfrm>
            <a:off x="762000" y="2133600"/>
            <a:ext cx="8077200" cy="3962400"/>
          </a:xfrm>
        </p:spPr>
        <p:txBody>
          <a:bodyPr/>
          <a:lstStyle/>
          <a:p>
            <a:pPr marL="0" indent="0">
              <a:buNone/>
            </a:pPr>
            <a:r>
              <a:rPr lang="en-US" sz="3200" b="1" dirty="0"/>
              <a:t>The term "resilience" refers to the ability to adapt to changing conditions and withstand and rapidly recover from disruption due to emergencies.</a:t>
            </a:r>
          </a:p>
          <a:p>
            <a:pPr marL="0" indent="0">
              <a:buNone/>
            </a:pPr>
            <a:endParaRPr lang="en-US" dirty="0"/>
          </a:p>
          <a:p>
            <a:pPr marL="0" indent="0">
              <a:buNone/>
            </a:pPr>
            <a:r>
              <a:rPr lang="en-US" sz="1800" dirty="0"/>
              <a:t>March 30, 2011</a:t>
            </a:r>
          </a:p>
          <a:p>
            <a:pPr marL="0" indent="0">
              <a:buNone/>
            </a:pPr>
            <a:r>
              <a:rPr lang="en-US" sz="1800" dirty="0"/>
              <a:t>PRESIDENTIAL POLICY DIRECTIVE/PPD-8</a:t>
            </a:r>
          </a:p>
          <a:p>
            <a:pPr marL="0" indent="0">
              <a:buNone/>
            </a:pPr>
            <a:r>
              <a:rPr lang="en-US" sz="1800" dirty="0"/>
              <a:t>SUBJECT: National Preparedness</a:t>
            </a:r>
          </a:p>
          <a:p>
            <a:pPr eaLnBrk="1" hangingPunct="1"/>
            <a:endParaRPr lang="en-US" dirty="0"/>
          </a:p>
        </p:txBody>
      </p:sp>
      <p:sp>
        <p:nvSpPr>
          <p:cNvPr id="18436" name="Date Placeholder 7"/>
          <p:cNvSpPr>
            <a:spLocks noGrp="1"/>
          </p:cNvSpPr>
          <p:nvPr>
            <p:ph type="dt" sz="quarter" idx="10"/>
          </p:nvPr>
        </p:nvSpPr>
        <p:spPr>
          <a:noFill/>
        </p:spPr>
        <p:txBody>
          <a:bodyPr/>
          <a:lstStyle/>
          <a:p>
            <a:fld id="{B951074F-946D-4543-8C12-8FF4A0810060}" type="datetime1">
              <a:rPr lang="en-US"/>
              <a:pPr/>
              <a:t>10/12/2018</a:t>
            </a:fld>
            <a:endParaRPr lang="en-US"/>
          </a:p>
        </p:txBody>
      </p:sp>
      <p:sp>
        <p:nvSpPr>
          <p:cNvPr id="18437" name="Slide Number Placeholder 8"/>
          <p:cNvSpPr>
            <a:spLocks noGrp="1"/>
          </p:cNvSpPr>
          <p:nvPr>
            <p:ph type="sldNum" sz="quarter" idx="12"/>
          </p:nvPr>
        </p:nvSpPr>
        <p:spPr>
          <a:noFill/>
        </p:spPr>
        <p:txBody>
          <a:bodyPr/>
          <a:lstStyle/>
          <a:p>
            <a:fld id="{FBFAFAC7-F9D0-41C6-AF10-DDD2374BC3F0}" type="slidenum">
              <a:rPr lang="en-US"/>
              <a:pPr/>
              <a:t>9</a:t>
            </a:fld>
            <a:endParaRPr lang="en-US"/>
          </a:p>
        </p:txBody>
      </p:sp>
      <p:sp>
        <p:nvSpPr>
          <p:cNvPr id="18438" name="Footer Placeholder 9"/>
          <p:cNvSpPr>
            <a:spLocks noGrp="1"/>
          </p:cNvSpPr>
          <p:nvPr>
            <p:ph type="ftr" sz="quarter" idx="11"/>
          </p:nvPr>
        </p:nvSpPr>
        <p:spPr>
          <a:noFill/>
        </p:spPr>
        <p:txBody>
          <a:bodyPr/>
          <a:lstStyle/>
          <a:p>
            <a:r>
              <a:rPr lang="en-US"/>
              <a:t>U.S. Environmental Protection Agency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4251593"/>
            <a:ext cx="3314700" cy="1996807"/>
          </a:xfrm>
          <a:prstGeom prst="rect">
            <a:avLst/>
          </a:prstGeom>
        </p:spPr>
      </p:pic>
    </p:spTree>
    <p:extLst>
      <p:ext uri="{BB962C8B-B14F-4D97-AF65-F5344CB8AC3E}">
        <p14:creationId xmlns:p14="http://schemas.microsoft.com/office/powerpoint/2010/main" val="42559355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1004</Words>
  <Application>Microsoft Office PowerPoint</Application>
  <PresentationFormat>On-screen Show (4:3)</PresentationFormat>
  <Paragraphs>160</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Courier New</vt:lpstr>
      <vt:lpstr>Times</vt:lpstr>
      <vt:lpstr>Wingdings</vt:lpstr>
      <vt:lpstr>Blank Presentation</vt:lpstr>
      <vt:lpstr> </vt:lpstr>
      <vt:lpstr>PowerPoint Presentation</vt:lpstr>
      <vt:lpstr>PowerPoint Presentation</vt:lpstr>
      <vt:lpstr>PowerPoint Presentation</vt:lpstr>
      <vt:lpstr>All Hazards Resiliency</vt:lpstr>
      <vt:lpstr>Wake-Up Calls?</vt:lpstr>
      <vt:lpstr>Water Sector Interdependencies </vt:lpstr>
      <vt:lpstr>PowerPoint Presentation</vt:lpstr>
      <vt:lpstr>Resilience</vt:lpstr>
      <vt:lpstr>PowerPoint Presentation</vt:lpstr>
      <vt:lpstr>PowerPoint Presentation</vt:lpstr>
      <vt:lpstr>PowerPoint Presentation</vt:lpstr>
      <vt:lpstr>PowerPoint Presentation</vt:lpstr>
      <vt:lpstr>Black Sky Events</vt:lpstr>
      <vt:lpstr>PowerPoint Presentation</vt:lpstr>
      <vt:lpstr>PowerPoint Presentation</vt:lpstr>
      <vt:lpstr>PowerPoint Presentation</vt:lpstr>
      <vt:lpstr>PowerPoint Presentation</vt:lpstr>
      <vt:lpstr>WARNS</vt:lpstr>
      <vt:lpstr>Questions</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Wisniewski, Patti-Kay</cp:lastModifiedBy>
  <cp:revision>71</cp:revision>
  <dcterms:created xsi:type="dcterms:W3CDTF">2011-02-09T16:00:48Z</dcterms:created>
  <dcterms:modified xsi:type="dcterms:W3CDTF">2018-10-12T13:06:09Z</dcterms:modified>
</cp:coreProperties>
</file>